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8" r:id="rId2"/>
    <p:sldId id="257" r:id="rId3"/>
    <p:sldId id="281" r:id="rId4"/>
    <p:sldId id="280" r:id="rId5"/>
    <p:sldId id="259"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304" r:id="rId23"/>
    <p:sldId id="299" r:id="rId24"/>
    <p:sldId id="305" r:id="rId25"/>
    <p:sldId id="306" r:id="rId26"/>
    <p:sldId id="321" r:id="rId27"/>
    <p:sldId id="322" r:id="rId28"/>
    <p:sldId id="269" r:id="rId29"/>
    <p:sldId id="323" r:id="rId30"/>
    <p:sldId id="324" r:id="rId31"/>
    <p:sldId id="325" r:id="rId32"/>
    <p:sldId id="274" r:id="rId33"/>
    <p:sldId id="275" r:id="rId34"/>
    <p:sldId id="276" r:id="rId35"/>
    <p:sldId id="277" r:id="rId36"/>
    <p:sldId id="278" r:id="rId37"/>
    <p:sldId id="279" r:id="rId38"/>
    <p:sldId id="309" r:id="rId39"/>
    <p:sldId id="326" r:id="rId40"/>
    <p:sldId id="282" r:id="rId41"/>
    <p:sldId id="311" r:id="rId42"/>
    <p:sldId id="312" r:id="rId43"/>
    <p:sldId id="313" r:id="rId44"/>
    <p:sldId id="314" r:id="rId45"/>
    <p:sldId id="315" r:id="rId46"/>
    <p:sldId id="316" r:id="rId47"/>
    <p:sldId id="317" r:id="rId48"/>
    <p:sldId id="318" r:id="rId49"/>
    <p:sldId id="319" r:id="rId50"/>
    <p:sldId id="320" r:id="rId51"/>
    <p:sldId id="308" r:id="rId52"/>
    <p:sldId id="300" r:id="rId53"/>
    <p:sldId id="302" r:id="rId54"/>
    <p:sldId id="30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44"/>
  </p:normalViewPr>
  <p:slideViewPr>
    <p:cSldViewPr snapToGrid="0" snapToObjects="1">
      <p:cViewPr>
        <p:scale>
          <a:sx n="100" d="100"/>
          <a:sy n="100" d="100"/>
        </p:scale>
        <p:origin x="464"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DFB5D-6E67-D047-8BE8-5A904ED1842E}" type="datetimeFigureOut">
              <a:rPr lang="en-GB" smtClean="0"/>
              <a:t>21/01/2020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16CD1-6E1E-9F43-98C0-F8F475E0109A}" type="slidenum">
              <a:rPr lang="en-GB" smtClean="0"/>
              <a:t>‹#›</a:t>
            </a:fld>
            <a:endParaRPr lang="en-GB"/>
          </a:p>
        </p:txBody>
      </p:sp>
    </p:spTree>
    <p:extLst>
      <p:ext uri="{BB962C8B-B14F-4D97-AF65-F5344CB8AC3E}">
        <p14:creationId xmlns:p14="http://schemas.microsoft.com/office/powerpoint/2010/main" val="4182380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evaluation is one of the central challenges associated with agent-based models. A key question that all modelers face is “how well does this model simulate the phenomenon of interest?”. While there are no universally accepted methods for evaluating agent-based models, researchers often adopt the same three stage process of verification, calibration and validation. This chapter presents an overview of the methods that are commonly used within each of these stages. The overarching aim of this chapter is to provide the reader with the knowledge to design their own approach to evaluating agent-based models.</a:t>
            </a:r>
          </a:p>
          <a:p>
            <a:endParaRPr lang="en-US" dirty="0"/>
          </a:p>
        </p:txBody>
      </p:sp>
      <p:sp>
        <p:nvSpPr>
          <p:cNvPr id="4" name="Slide Number Placeholder 3"/>
          <p:cNvSpPr>
            <a:spLocks noGrp="1"/>
          </p:cNvSpPr>
          <p:nvPr>
            <p:ph type="sldNum" sz="quarter" idx="10"/>
          </p:nvPr>
        </p:nvSpPr>
        <p:spPr/>
        <p:txBody>
          <a:bodyPr/>
          <a:lstStyle/>
          <a:p>
            <a:fld id="{62C0D1B9-B7E0-F54B-8D0C-8679F12BC84B}" type="slidenum">
              <a:rPr lang="en-US" smtClean="0"/>
              <a:t>1</a:t>
            </a:fld>
            <a:endParaRPr lang="en-US"/>
          </a:p>
        </p:txBody>
      </p:sp>
    </p:spTree>
    <p:extLst>
      <p:ext uri="{BB962C8B-B14F-4D97-AF65-F5344CB8AC3E}">
        <p14:creationId xmlns:p14="http://schemas.microsoft.com/office/powerpoint/2010/main" val="19005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lvl1pPr>
              <a:defRPr sz="2600"/>
            </a:lvl1pPr>
          </a:lstStyle>
          <a:p>
            <a:r>
              <a:t>Dont forget about tab</a:t>
            </a:r>
          </a:p>
        </p:txBody>
      </p:sp>
    </p:spTree>
    <p:extLst>
      <p:ext uri="{BB962C8B-B14F-4D97-AF65-F5344CB8AC3E}">
        <p14:creationId xmlns:p14="http://schemas.microsoft.com/office/powerpoint/2010/main" val="122923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a:defRPr sz="2600"/>
            </a:pPr>
            <a:r>
              <a:t>Here we are setting local variables declared and used within the scope of a procedure.  </a:t>
            </a:r>
          </a:p>
          <a:p>
            <a:pPr>
              <a:defRPr sz="2600"/>
            </a:pPr>
            <a:endParaRPr/>
          </a:p>
          <a:p>
            <a:pPr>
              <a:defRPr sz="2600"/>
            </a:pPr>
            <a:r>
              <a:t>Declared using let, assigned using set   </a:t>
            </a:r>
          </a:p>
        </p:txBody>
      </p:sp>
    </p:spTree>
    <p:extLst>
      <p:ext uri="{BB962C8B-B14F-4D97-AF65-F5344CB8AC3E}">
        <p14:creationId xmlns:p14="http://schemas.microsoft.com/office/powerpoint/2010/main" val="417593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Notice how clicking go advances the tick counter and nothing elese. Now lets fix this</a:t>
            </a:r>
          </a:p>
        </p:txBody>
      </p:sp>
    </p:spTree>
    <p:extLst>
      <p:ext uri="{BB962C8B-B14F-4D97-AF65-F5344CB8AC3E}">
        <p14:creationId xmlns:p14="http://schemas.microsoft.com/office/powerpoint/2010/main" val="98327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pPr>
              <a:defRPr sz="2600"/>
            </a:pPr>
            <a:r>
              <a:t>fd: move forward in this example 10 steps i.e. moves 10 steps</a:t>
            </a:r>
          </a:p>
          <a:p>
            <a:pPr>
              <a:defRPr sz="2600"/>
            </a:pPr>
            <a:r>
              <a:t>rt turn any direction, could be set to 90 to turn right etc. </a:t>
            </a:r>
          </a:p>
        </p:txBody>
      </p:sp>
    </p:spTree>
    <p:extLst>
      <p:ext uri="{BB962C8B-B14F-4D97-AF65-F5344CB8AC3E}">
        <p14:creationId xmlns:p14="http://schemas.microsoft.com/office/powerpoint/2010/main" val="147819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comment out </a:t>
            </a:r>
          </a:p>
        </p:txBody>
      </p:sp>
    </p:spTree>
    <p:extLst>
      <p:ext uri="{BB962C8B-B14F-4D97-AF65-F5344CB8AC3E}">
        <p14:creationId xmlns:p14="http://schemas.microsoft.com/office/powerpoint/2010/main" val="255060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pPr>
              <a:defRPr sz="1900"/>
            </a:pPr>
            <a:r>
              <a:t>Number of turtles:  count turtles</a:t>
            </a:r>
          </a:p>
          <a:p>
            <a:pPr>
              <a:defRPr sz="1900"/>
            </a:pPr>
            <a:r>
              <a:t>Count no unhappy: count turtles with [not happy?]</a:t>
            </a:r>
          </a:p>
          <a:p>
            <a:pPr>
              <a:defRPr sz="1900"/>
            </a:pPr>
            <a:r>
              <a:t>% unhappy: percent-unhappy </a:t>
            </a:r>
          </a:p>
        </p:txBody>
      </p:sp>
    </p:spTree>
    <p:extLst>
      <p:ext uri="{BB962C8B-B14F-4D97-AF65-F5344CB8AC3E}">
        <p14:creationId xmlns:p14="http://schemas.microsoft.com/office/powerpoint/2010/main" val="359645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pPr>
              <a:defRPr sz="2300"/>
            </a:pPr>
            <a:r>
              <a:t>Square is happy</a:t>
            </a:r>
          </a:p>
          <a:p>
            <a:pPr>
              <a:defRPr sz="2300"/>
            </a:pPr>
            <a:r>
              <a:t>box is not. </a:t>
            </a:r>
          </a:p>
        </p:txBody>
      </p:sp>
    </p:spTree>
    <p:extLst>
      <p:ext uri="{BB962C8B-B14F-4D97-AF65-F5344CB8AC3E}">
        <p14:creationId xmlns:p14="http://schemas.microsoft.com/office/powerpoint/2010/main" val="312437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cl.northwestern.edu/netlogo/download.s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ccl.northwestern.edu/netlogo/doc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ccl.northwestern.edu/netlogo/docs/dictionary.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4B8958-18D9-FC43-9FD7-FFC19E3EA19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3 </a:t>
            </a:r>
            <a:r>
              <a:rPr lang="en-US" dirty="0">
                <a:solidFill>
                  <a:schemeClr val="bg1"/>
                </a:solidFill>
              </a:rPr>
              <a:t>Tutorial</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Designing and Developing an Agent-based</a:t>
            </a:r>
          </a:p>
          <a:p>
            <a:pPr algn="l"/>
            <a:r>
              <a:rPr lang="en-US" dirty="0">
                <a:solidFill>
                  <a:schemeClr val="bg1"/>
                </a:solidFill>
              </a:rPr>
              <a:t>Model</a:t>
            </a:r>
          </a:p>
        </p:txBody>
      </p:sp>
    </p:spTree>
    <p:extLst>
      <p:ext uri="{BB962C8B-B14F-4D97-AF65-F5344CB8AC3E}">
        <p14:creationId xmlns:p14="http://schemas.microsoft.com/office/powerpoint/2010/main" val="10129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D8C6-291B-5A4A-B502-DE665E129576}"/>
              </a:ext>
            </a:extLst>
          </p:cNvPr>
          <p:cNvSpPr>
            <a:spLocks noGrp="1"/>
          </p:cNvSpPr>
          <p:nvPr>
            <p:ph type="title"/>
          </p:nvPr>
        </p:nvSpPr>
        <p:spPr/>
        <p:txBody>
          <a:bodyPr/>
          <a:lstStyle/>
          <a:p>
            <a:r>
              <a:rPr lang="en-US" dirty="0"/>
              <a:t>Segregation Model: World</a:t>
            </a:r>
          </a:p>
        </p:txBody>
      </p:sp>
      <p:sp>
        <p:nvSpPr>
          <p:cNvPr id="3" name="Content Placeholder 2">
            <a:extLst>
              <a:ext uri="{FF2B5EF4-FFF2-40B4-BE49-F238E27FC236}">
                <a16:creationId xmlns:a16="http://schemas.microsoft.com/office/drawing/2014/main" id="{02AD72A5-3113-B04A-82F7-AA2CBAC9399C}"/>
              </a:ext>
            </a:extLst>
          </p:cNvPr>
          <p:cNvSpPr>
            <a:spLocks noGrp="1"/>
          </p:cNvSpPr>
          <p:nvPr>
            <p:ph idx="1"/>
          </p:nvPr>
        </p:nvSpPr>
        <p:spPr>
          <a:xfrm>
            <a:off x="617220" y="1690688"/>
            <a:ext cx="10957560" cy="4802187"/>
          </a:xfrm>
        </p:spPr>
        <p:txBody>
          <a:bodyPr/>
          <a:lstStyle/>
          <a:p>
            <a:r>
              <a:rPr lang="en-US" b="1" dirty="0"/>
              <a:t>External Systems</a:t>
            </a:r>
          </a:p>
          <a:p>
            <a:pPr lvl="1"/>
            <a:r>
              <a:rPr lang="en-US" dirty="0"/>
              <a:t>This simulation is not set within a real-world context, so the degree of interaction with external systems can be controlled. </a:t>
            </a:r>
          </a:p>
          <a:p>
            <a:pPr lvl="2"/>
            <a:r>
              <a:rPr lang="en-US" dirty="0"/>
              <a:t>In the case of segregation, one could consider including housing markets, birth and death rates, wider social trends and sentiment, etc.</a:t>
            </a:r>
          </a:p>
          <a:p>
            <a:pPr lvl="1"/>
            <a:r>
              <a:rPr lang="en-US" dirty="0"/>
              <a:t> However, through a simplified approach, the focus will be on the dynamics occurring within the simulation space that result from relatively straightforward agent behaviors.</a:t>
            </a:r>
          </a:p>
        </p:txBody>
      </p:sp>
    </p:spTree>
    <p:extLst>
      <p:ext uri="{BB962C8B-B14F-4D97-AF65-F5344CB8AC3E}">
        <p14:creationId xmlns:p14="http://schemas.microsoft.com/office/powerpoint/2010/main" val="60575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D8C6-291B-5A4A-B502-DE665E129576}"/>
              </a:ext>
            </a:extLst>
          </p:cNvPr>
          <p:cNvSpPr>
            <a:spLocks noGrp="1"/>
          </p:cNvSpPr>
          <p:nvPr>
            <p:ph type="title"/>
          </p:nvPr>
        </p:nvSpPr>
        <p:spPr/>
        <p:txBody>
          <a:bodyPr/>
          <a:lstStyle/>
          <a:p>
            <a:r>
              <a:rPr lang="en-US" dirty="0"/>
              <a:t>Segregation Model: World</a:t>
            </a:r>
          </a:p>
        </p:txBody>
      </p:sp>
      <p:sp>
        <p:nvSpPr>
          <p:cNvPr id="3" name="Content Placeholder 2">
            <a:extLst>
              <a:ext uri="{FF2B5EF4-FFF2-40B4-BE49-F238E27FC236}">
                <a16:creationId xmlns:a16="http://schemas.microsoft.com/office/drawing/2014/main" id="{02AD72A5-3113-B04A-82F7-AA2CBAC9399C}"/>
              </a:ext>
            </a:extLst>
          </p:cNvPr>
          <p:cNvSpPr>
            <a:spLocks noGrp="1"/>
          </p:cNvSpPr>
          <p:nvPr>
            <p:ph idx="1"/>
          </p:nvPr>
        </p:nvSpPr>
        <p:spPr>
          <a:xfrm>
            <a:off x="617220" y="1690688"/>
            <a:ext cx="10957560" cy="4802187"/>
          </a:xfrm>
        </p:spPr>
        <p:txBody>
          <a:bodyPr>
            <a:normAutofit/>
          </a:bodyPr>
          <a:lstStyle/>
          <a:p>
            <a:r>
              <a:rPr lang="en-US" b="1" dirty="0"/>
              <a:t>Space:</a:t>
            </a:r>
          </a:p>
          <a:p>
            <a:pPr lvl="1"/>
            <a:r>
              <a:rPr lang="en-US" dirty="0"/>
              <a:t>The representation of space is an important part of a segregation model, as agents use the proximity to different types of agent to assess the suitability of their location. </a:t>
            </a:r>
          </a:p>
          <a:p>
            <a:pPr lvl="1"/>
            <a:r>
              <a:rPr lang="en-US" dirty="0"/>
              <a:t>Given the focus on spatial clusters, without application to a real-world context, the essential choice here relates to either </a:t>
            </a:r>
            <a:r>
              <a:rPr lang="en-US" b="1" i="1" dirty="0"/>
              <a:t>continuous</a:t>
            </a:r>
            <a:r>
              <a:rPr lang="en-US" dirty="0"/>
              <a:t> or </a:t>
            </a:r>
            <a:r>
              <a:rPr lang="en-US" b="1" i="1" dirty="0"/>
              <a:t>cellular</a:t>
            </a:r>
            <a:r>
              <a:rPr lang="en-US" dirty="0"/>
              <a:t> space. </a:t>
            </a:r>
          </a:p>
          <a:p>
            <a:pPr lvl="2"/>
            <a:r>
              <a:rPr lang="en-US" b="1" dirty="0"/>
              <a:t>Continuous space </a:t>
            </a:r>
            <a:r>
              <a:rPr lang="en-US" dirty="0"/>
              <a:t>would be suitable if the aim was to allow agents to move unequally across the environment. This would make it possible to represent varying densities of spatial configuration, </a:t>
            </a:r>
          </a:p>
          <a:p>
            <a:pPr lvl="2"/>
            <a:r>
              <a:rPr lang="en-US" b="1" dirty="0"/>
              <a:t>Cellular space</a:t>
            </a:r>
            <a:r>
              <a:rPr lang="en-US" dirty="0"/>
              <a:t> limits movement to within discrete cells. This creates a less complex environment, but one that is not as easy to equate to a real-world context. </a:t>
            </a:r>
          </a:p>
          <a:p>
            <a:pPr lvl="1"/>
            <a:r>
              <a:rPr lang="en-US" dirty="0"/>
              <a:t>Since the focus here is purely on behavioral dynamics, the simpler cellular space will be used, noting again that the assumptions and limitations are made clear from the beginning.</a:t>
            </a:r>
          </a:p>
        </p:txBody>
      </p:sp>
    </p:spTree>
    <p:extLst>
      <p:ext uri="{BB962C8B-B14F-4D97-AF65-F5344CB8AC3E}">
        <p14:creationId xmlns:p14="http://schemas.microsoft.com/office/powerpoint/2010/main" val="1445433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E1C5-361A-7B49-977A-9F6E9C7D7141}"/>
              </a:ext>
            </a:extLst>
          </p:cNvPr>
          <p:cNvSpPr>
            <a:spLocks noGrp="1"/>
          </p:cNvSpPr>
          <p:nvPr>
            <p:ph type="title"/>
          </p:nvPr>
        </p:nvSpPr>
        <p:spPr/>
        <p:txBody>
          <a:bodyPr/>
          <a:lstStyle/>
          <a:p>
            <a:r>
              <a:rPr lang="en-US" dirty="0"/>
              <a:t>Segregation Model: World</a:t>
            </a:r>
          </a:p>
        </p:txBody>
      </p:sp>
      <p:sp>
        <p:nvSpPr>
          <p:cNvPr id="3" name="Content Placeholder 2">
            <a:extLst>
              <a:ext uri="{FF2B5EF4-FFF2-40B4-BE49-F238E27FC236}">
                <a16:creationId xmlns:a16="http://schemas.microsoft.com/office/drawing/2014/main" id="{EC8E43CC-6F53-2645-BCA3-85ECD9F9444A}"/>
              </a:ext>
            </a:extLst>
          </p:cNvPr>
          <p:cNvSpPr>
            <a:spLocks noGrp="1"/>
          </p:cNvSpPr>
          <p:nvPr>
            <p:ph idx="1"/>
          </p:nvPr>
        </p:nvSpPr>
        <p:spPr>
          <a:xfrm>
            <a:off x="838200" y="1825625"/>
            <a:ext cx="10515600" cy="4154551"/>
          </a:xfrm>
        </p:spPr>
        <p:txBody>
          <a:bodyPr/>
          <a:lstStyle/>
          <a:p>
            <a:r>
              <a:rPr lang="en-US" b="1" dirty="0"/>
              <a:t>Time: </a:t>
            </a:r>
          </a:p>
          <a:p>
            <a:pPr lvl="1"/>
            <a:r>
              <a:rPr lang="en-US" dirty="0"/>
              <a:t>Within the modelled environment, the simulation need not proceed in line with any specific unit of time. </a:t>
            </a:r>
          </a:p>
          <a:p>
            <a:pPr lvl="1"/>
            <a:r>
              <a:rPr lang="en-US" dirty="0"/>
              <a:t>The number of simulated iterations (‘ticks’) will be the sole measure of time</a:t>
            </a:r>
          </a:p>
          <a:p>
            <a:pPr lvl="1"/>
            <a:r>
              <a:rPr lang="en-US" dirty="0"/>
              <a:t>No limitations on the length of the simulation – except when all agents are satisfied, in which case the simulation effectively stops.</a:t>
            </a:r>
          </a:p>
        </p:txBody>
      </p:sp>
      <p:sp>
        <p:nvSpPr>
          <p:cNvPr id="4" name="TextBox 3">
            <a:extLst>
              <a:ext uri="{FF2B5EF4-FFF2-40B4-BE49-F238E27FC236}">
                <a16:creationId xmlns:a16="http://schemas.microsoft.com/office/drawing/2014/main" id="{298D3072-C8F0-F848-A8EF-3E6C151E410F}"/>
              </a:ext>
            </a:extLst>
          </p:cNvPr>
          <p:cNvSpPr txBox="1"/>
          <p:nvPr/>
        </p:nvSpPr>
        <p:spPr>
          <a:xfrm>
            <a:off x="3453289" y="4554382"/>
            <a:ext cx="5285421" cy="646331"/>
          </a:xfrm>
          <a:prstGeom prst="rect">
            <a:avLst/>
          </a:prstGeom>
          <a:noFill/>
        </p:spPr>
        <p:txBody>
          <a:bodyPr wrap="none" rtlCol="0">
            <a:spAutoFit/>
          </a:bodyPr>
          <a:lstStyle/>
          <a:p>
            <a:r>
              <a:rPr lang="en-US" dirty="0">
                <a:solidFill>
                  <a:srgbClr val="BBBBBB"/>
                </a:solidFill>
                <a:latin typeface="Courier" pitchFamily="2" charset="0"/>
              </a:rPr>
              <a:t>  </a:t>
            </a:r>
            <a:r>
              <a:rPr lang="en-US" b="1" dirty="0">
                <a:solidFill>
                  <a:srgbClr val="008000"/>
                </a:solidFill>
                <a:latin typeface="Courier" pitchFamily="2" charset="0"/>
              </a:rPr>
              <a:t>if</a:t>
            </a:r>
            <a:r>
              <a:rPr lang="en-US" dirty="0">
                <a:solidFill>
                  <a:srgbClr val="BBBBBB"/>
                </a:solidFill>
                <a:latin typeface="Courier" pitchFamily="2" charset="0"/>
              </a:rPr>
              <a:t> </a:t>
            </a:r>
            <a:r>
              <a:rPr lang="en-US" dirty="0">
                <a:solidFill>
                  <a:srgbClr val="0000FF"/>
                </a:solidFill>
                <a:latin typeface="Courier" pitchFamily="2" charset="0"/>
              </a:rPr>
              <a:t>all?</a:t>
            </a:r>
            <a:r>
              <a:rPr lang="en-US" dirty="0">
                <a:solidFill>
                  <a:srgbClr val="BBBBBB"/>
                </a:solidFill>
                <a:latin typeface="Courier" pitchFamily="2" charset="0"/>
              </a:rPr>
              <a:t> </a:t>
            </a:r>
            <a:r>
              <a:rPr lang="en-US" dirty="0">
                <a:solidFill>
                  <a:srgbClr val="0000FF"/>
                </a:solidFill>
                <a:latin typeface="Courier" pitchFamily="2" charset="0"/>
              </a:rPr>
              <a:t>turtles</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happy?</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8000"/>
                </a:solidFill>
                <a:latin typeface="Courier" pitchFamily="2" charset="0"/>
              </a:rPr>
              <a:t>stop</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00FF"/>
              </a:solidFill>
              <a:latin typeface="Courier" pitchFamily="2" charset="0"/>
            </a:endParaRPr>
          </a:p>
          <a:p>
            <a:endParaRPr lang="en-US" dirty="0"/>
          </a:p>
        </p:txBody>
      </p:sp>
    </p:spTree>
    <p:extLst>
      <p:ext uri="{BB962C8B-B14F-4D97-AF65-F5344CB8AC3E}">
        <p14:creationId xmlns:p14="http://schemas.microsoft.com/office/powerpoint/2010/main" val="85496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1E9-C721-E345-9352-519945688567}"/>
              </a:ext>
            </a:extLst>
          </p:cNvPr>
          <p:cNvSpPr>
            <a:spLocks noGrp="1"/>
          </p:cNvSpPr>
          <p:nvPr>
            <p:ph type="title"/>
          </p:nvPr>
        </p:nvSpPr>
        <p:spPr/>
        <p:txBody>
          <a:bodyPr/>
          <a:lstStyle/>
          <a:p>
            <a:r>
              <a:rPr lang="en-US" dirty="0"/>
              <a:t>Segregation Model: World</a:t>
            </a:r>
          </a:p>
        </p:txBody>
      </p:sp>
      <p:sp>
        <p:nvSpPr>
          <p:cNvPr id="3" name="Content Placeholder 2">
            <a:extLst>
              <a:ext uri="{FF2B5EF4-FFF2-40B4-BE49-F238E27FC236}">
                <a16:creationId xmlns:a16="http://schemas.microsoft.com/office/drawing/2014/main" id="{C4F3EF27-9AE4-094C-BA3C-30FDCFA9FDC9}"/>
              </a:ext>
            </a:extLst>
          </p:cNvPr>
          <p:cNvSpPr>
            <a:spLocks noGrp="1"/>
          </p:cNvSpPr>
          <p:nvPr>
            <p:ph idx="1"/>
          </p:nvPr>
        </p:nvSpPr>
        <p:spPr>
          <a:xfrm>
            <a:off x="838200" y="1478153"/>
            <a:ext cx="10335768" cy="4351338"/>
          </a:xfrm>
        </p:spPr>
        <p:txBody>
          <a:bodyPr>
            <a:normAutofit lnSpcReduction="10000"/>
          </a:bodyPr>
          <a:lstStyle/>
          <a:p>
            <a:r>
              <a:rPr lang="en-US" b="1" dirty="0"/>
              <a:t>Populations</a:t>
            </a:r>
          </a:p>
          <a:p>
            <a:pPr lvl="1"/>
            <a:r>
              <a:rPr lang="en-US" dirty="0"/>
              <a:t>The agent population is determined through a density parameter, expressed as a percentage of the simulation cells to be inhabited by agents at the start of the simulation. </a:t>
            </a:r>
          </a:p>
          <a:p>
            <a:pPr lvl="1"/>
            <a:r>
              <a:rPr lang="en-US" dirty="0"/>
              <a:t>The parameter is provided for the user to vary (via a slider in the simulation interface) with the aim of exploring the impact of varying </a:t>
            </a:r>
            <a:r>
              <a:rPr lang="en-US" dirty="0">
                <a:latin typeface="Courier" pitchFamily="2" charset="0"/>
              </a:rPr>
              <a:t>density</a:t>
            </a:r>
            <a:r>
              <a:rPr lang="en-US" dirty="0"/>
              <a:t> on cluster formation. </a:t>
            </a:r>
          </a:p>
          <a:p>
            <a:pPr lvl="1"/>
            <a:r>
              <a:rPr lang="en-US" dirty="0"/>
              <a:t>Density ranges from 0 (no agents) to 100 (every patch houses an agent) and can be used to spawn agents by testing whether or not a randomly chosen number between 1 and 100 is less than the current </a:t>
            </a:r>
            <a:r>
              <a:rPr lang="en-US" dirty="0">
                <a:latin typeface="Courier" pitchFamily="2" charset="0"/>
              </a:rPr>
              <a:t>density </a:t>
            </a:r>
            <a:r>
              <a:rPr lang="en-US" dirty="0"/>
              <a:t> value:</a:t>
            </a:r>
          </a:p>
        </p:txBody>
      </p:sp>
      <p:sp>
        <p:nvSpPr>
          <p:cNvPr id="4" name="TextBox 3">
            <a:extLst>
              <a:ext uri="{FF2B5EF4-FFF2-40B4-BE49-F238E27FC236}">
                <a16:creationId xmlns:a16="http://schemas.microsoft.com/office/drawing/2014/main" id="{D46B4FB5-F5D9-884E-913F-1909B91F6DB0}"/>
              </a:ext>
            </a:extLst>
          </p:cNvPr>
          <p:cNvSpPr txBox="1"/>
          <p:nvPr/>
        </p:nvSpPr>
        <p:spPr>
          <a:xfrm>
            <a:off x="2691715" y="4826675"/>
            <a:ext cx="6628738" cy="2031325"/>
          </a:xfrm>
          <a:prstGeom prst="rect">
            <a:avLst/>
          </a:prstGeom>
          <a:noFill/>
        </p:spPr>
        <p:txBody>
          <a:bodyPr wrap="none" rtlCol="0">
            <a:spAutoFit/>
          </a:bodyPr>
          <a:lstStyle/>
          <a:p>
            <a:r>
              <a:rPr lang="en-US" sz="1400" dirty="0">
                <a:solidFill>
                  <a:srgbClr val="BBBBBB"/>
                </a:solidFill>
                <a:latin typeface="Courier" pitchFamily="2" charset="0"/>
              </a:rPr>
              <a:t> </a:t>
            </a:r>
            <a:r>
              <a:rPr lang="en-US" sz="1400" i="1" dirty="0">
                <a:solidFill>
                  <a:srgbClr val="408080"/>
                </a:solidFill>
                <a:latin typeface="Courier" pitchFamily="2" charset="0"/>
              </a:rPr>
              <a:t>;; create turtles on random patches.</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ask</a:t>
            </a:r>
            <a:r>
              <a:rPr lang="en-US" sz="1400" dirty="0">
                <a:solidFill>
                  <a:srgbClr val="BBBBBB"/>
                </a:solidFill>
                <a:latin typeface="Courier" pitchFamily="2" charset="0"/>
              </a:rPr>
              <a:t> </a:t>
            </a:r>
            <a:r>
              <a:rPr lang="en-US" sz="1400" dirty="0">
                <a:solidFill>
                  <a:srgbClr val="0000FF"/>
                </a:solidFill>
                <a:latin typeface="Courier" pitchFamily="2" charset="0"/>
              </a:rPr>
              <a:t>patches</a:t>
            </a:r>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if</a:t>
            </a:r>
            <a:r>
              <a:rPr lang="en-US" sz="1400" dirty="0">
                <a:solidFill>
                  <a:srgbClr val="BBBBBB"/>
                </a:solidFill>
                <a:latin typeface="Courier" pitchFamily="2" charset="0"/>
              </a:rPr>
              <a:t> </a:t>
            </a:r>
            <a:r>
              <a:rPr lang="en-US" sz="1400" dirty="0">
                <a:solidFill>
                  <a:srgbClr val="0000FF"/>
                </a:solidFill>
                <a:latin typeface="Courier" pitchFamily="2" charset="0"/>
              </a:rPr>
              <a:t>random</a:t>
            </a:r>
            <a:r>
              <a:rPr lang="en-US" sz="1400" dirty="0">
                <a:solidFill>
                  <a:srgbClr val="BBBBBB"/>
                </a:solidFill>
                <a:latin typeface="Courier" pitchFamily="2" charset="0"/>
              </a:rPr>
              <a:t> </a:t>
            </a:r>
            <a:r>
              <a:rPr lang="en-US" sz="1400" dirty="0">
                <a:solidFill>
                  <a:srgbClr val="666666"/>
                </a:solidFill>
                <a:latin typeface="Courier" pitchFamily="2" charset="0"/>
              </a:rPr>
              <a:t>100</a:t>
            </a:r>
            <a:r>
              <a:rPr lang="en-US" sz="1400" dirty="0">
                <a:solidFill>
                  <a:srgbClr val="BBBBBB"/>
                </a:solidFill>
                <a:latin typeface="Courier" pitchFamily="2" charset="0"/>
              </a:rPr>
              <a:t> </a:t>
            </a:r>
            <a:r>
              <a:rPr lang="en-US" sz="1400" dirty="0">
                <a:solidFill>
                  <a:srgbClr val="666666"/>
                </a:solidFill>
                <a:latin typeface="Courier" pitchFamily="2" charset="0"/>
              </a:rPr>
              <a:t>&lt;</a:t>
            </a:r>
            <a:r>
              <a:rPr lang="en-US" sz="1400" dirty="0">
                <a:solidFill>
                  <a:srgbClr val="BBBBBB"/>
                </a:solidFill>
                <a:latin typeface="Courier" pitchFamily="2" charset="0"/>
              </a:rPr>
              <a:t> </a:t>
            </a:r>
            <a:r>
              <a:rPr lang="en-US" sz="1400" dirty="0">
                <a:solidFill>
                  <a:srgbClr val="000000"/>
                </a:solidFill>
                <a:latin typeface="Courier" pitchFamily="2" charset="0"/>
              </a:rPr>
              <a:t>density</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i="1" dirty="0">
                <a:solidFill>
                  <a:srgbClr val="408080"/>
                </a:solidFill>
                <a:latin typeface="Courier" pitchFamily="2" charset="0"/>
              </a:rPr>
              <a:t>;; set the occupancy density</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sprout</a:t>
            </a:r>
            <a:r>
              <a:rPr lang="en-US" sz="1400" dirty="0">
                <a:solidFill>
                  <a:srgbClr val="BBBBBB"/>
                </a:solidFill>
                <a:latin typeface="Courier" pitchFamily="2" charset="0"/>
              </a:rPr>
              <a:t> </a:t>
            </a:r>
            <a:r>
              <a:rPr lang="en-US" sz="1400" dirty="0">
                <a:solidFill>
                  <a:srgbClr val="666666"/>
                </a:solidFill>
                <a:latin typeface="Courier" pitchFamily="2" charset="0"/>
              </a:rPr>
              <a:t>1</a:t>
            </a:r>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BBBBBB"/>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set</a:t>
            </a:r>
            <a:r>
              <a:rPr lang="en-US" sz="1400" dirty="0">
                <a:solidFill>
                  <a:srgbClr val="BBBBBB"/>
                </a:solidFill>
                <a:latin typeface="Courier" pitchFamily="2" charset="0"/>
              </a:rPr>
              <a:t> </a:t>
            </a:r>
            <a:r>
              <a:rPr lang="en-US" sz="1400" dirty="0">
                <a:solidFill>
                  <a:srgbClr val="0000FF"/>
                </a:solidFill>
                <a:latin typeface="Courier" pitchFamily="2" charset="0"/>
              </a:rPr>
              <a:t>color</a:t>
            </a:r>
            <a:r>
              <a:rPr lang="en-US" sz="1400" dirty="0">
                <a:solidFill>
                  <a:srgbClr val="BBBBBB"/>
                </a:solidFill>
                <a:latin typeface="Courier" pitchFamily="2" charset="0"/>
              </a:rPr>
              <a:t> </a:t>
            </a:r>
            <a:r>
              <a:rPr lang="en-US" sz="1400" dirty="0">
                <a:solidFill>
                  <a:srgbClr val="0000FF"/>
                </a:solidFill>
                <a:latin typeface="Courier" pitchFamily="2" charset="0"/>
              </a:rPr>
              <a:t>one-of</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880000"/>
                </a:solidFill>
                <a:latin typeface="Courier" pitchFamily="2" charset="0"/>
              </a:rPr>
              <a:t>red</a:t>
            </a:r>
            <a:r>
              <a:rPr lang="en-US" sz="1400" dirty="0">
                <a:solidFill>
                  <a:srgbClr val="BBBBBB"/>
                </a:solidFill>
                <a:latin typeface="Courier" pitchFamily="2" charset="0"/>
              </a:rPr>
              <a:t> </a:t>
            </a:r>
            <a:r>
              <a:rPr lang="en-US" sz="1400" dirty="0">
                <a:solidFill>
                  <a:srgbClr val="880000"/>
                </a:solidFill>
                <a:latin typeface="Courier" pitchFamily="2" charset="0"/>
              </a:rPr>
              <a:t>green</a:t>
            </a:r>
            <a:r>
              <a:rPr lang="en-US" sz="1400" b="1" dirty="0">
                <a:solidFill>
                  <a:srgbClr val="0000FF"/>
                </a:solidFill>
                <a:latin typeface="Courier" pitchFamily="2" charset="0"/>
              </a:rPr>
              <a:t>]</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BBBBBB"/>
              </a:solidFill>
              <a:latin typeface="Courier" pitchFamily="2" charset="0"/>
            </a:endParaRPr>
          </a:p>
          <a:p>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BBBBBB"/>
              </a:solidFill>
              <a:latin typeface="Courier" pitchFamily="2" charset="0"/>
            </a:endParaRPr>
          </a:p>
          <a:p>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BBBBBB"/>
              </a:solidFill>
              <a:latin typeface="Courier" pitchFamily="2" charset="0"/>
            </a:endParaRPr>
          </a:p>
          <a:p>
            <a:endParaRPr lang="en-US" sz="1400" dirty="0"/>
          </a:p>
        </p:txBody>
      </p:sp>
      <p:pic>
        <p:nvPicPr>
          <p:cNvPr id="6" name="Picture 5" descr="A picture containing screenshot&#10;&#10;Description automatically generated">
            <a:extLst>
              <a:ext uri="{FF2B5EF4-FFF2-40B4-BE49-F238E27FC236}">
                <a16:creationId xmlns:a16="http://schemas.microsoft.com/office/drawing/2014/main" id="{7F3D5E00-91C3-374F-A6D5-DF779D719E9C}"/>
              </a:ext>
            </a:extLst>
          </p:cNvPr>
          <p:cNvPicPr>
            <a:picLocks noChangeAspect="1"/>
          </p:cNvPicPr>
          <p:nvPr/>
        </p:nvPicPr>
        <p:blipFill>
          <a:blip r:embed="rId2"/>
          <a:stretch>
            <a:fillRect/>
          </a:stretch>
        </p:blipFill>
        <p:spPr>
          <a:xfrm>
            <a:off x="8252460" y="1027906"/>
            <a:ext cx="3733800" cy="647700"/>
          </a:xfrm>
          <a:prstGeom prst="rect">
            <a:avLst/>
          </a:prstGeom>
        </p:spPr>
      </p:pic>
    </p:spTree>
    <p:extLst>
      <p:ext uri="{BB962C8B-B14F-4D97-AF65-F5344CB8AC3E}">
        <p14:creationId xmlns:p14="http://schemas.microsoft.com/office/powerpoint/2010/main" val="329288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1357-00E0-8349-8FC6-C57C0739B81A}"/>
              </a:ext>
            </a:extLst>
          </p:cNvPr>
          <p:cNvSpPr>
            <a:spLocks noGrp="1"/>
          </p:cNvSpPr>
          <p:nvPr>
            <p:ph type="title"/>
          </p:nvPr>
        </p:nvSpPr>
        <p:spPr/>
        <p:txBody>
          <a:bodyPr/>
          <a:lstStyle/>
          <a:p>
            <a:r>
              <a:rPr lang="en-US" dirty="0"/>
              <a:t>Segregation Model: World</a:t>
            </a:r>
          </a:p>
        </p:txBody>
      </p:sp>
      <p:sp>
        <p:nvSpPr>
          <p:cNvPr id="3" name="Content Placeholder 2">
            <a:extLst>
              <a:ext uri="{FF2B5EF4-FFF2-40B4-BE49-F238E27FC236}">
                <a16:creationId xmlns:a16="http://schemas.microsoft.com/office/drawing/2014/main" id="{EC1EFF63-F219-4644-B178-1D6642CF3E8B}"/>
              </a:ext>
            </a:extLst>
          </p:cNvPr>
          <p:cNvSpPr>
            <a:spLocks noGrp="1"/>
          </p:cNvSpPr>
          <p:nvPr>
            <p:ph idx="1"/>
          </p:nvPr>
        </p:nvSpPr>
        <p:spPr/>
        <p:txBody>
          <a:bodyPr/>
          <a:lstStyle/>
          <a:p>
            <a:r>
              <a:rPr lang="en-US" b="1" dirty="0"/>
              <a:t>Physical Rules</a:t>
            </a:r>
          </a:p>
          <a:p>
            <a:pPr lvl="1"/>
            <a:r>
              <a:rPr lang="en-US" dirty="0"/>
              <a:t>There is an assumption that no two agents can inhabit the same cell at the same time.</a:t>
            </a:r>
          </a:p>
          <a:p>
            <a:pPr lvl="1"/>
            <a:r>
              <a:rPr lang="en-US" dirty="0"/>
              <a:t>Other than that, there are no constraints on movement; every unoccupied cell valid and likely choice for an agent’s destination. The agents is an equally chose a new location by walking randomly over the world until they find a patch that is unoccupied:</a:t>
            </a:r>
          </a:p>
        </p:txBody>
      </p:sp>
      <p:sp>
        <p:nvSpPr>
          <p:cNvPr id="4" name="TextBox 3">
            <a:extLst>
              <a:ext uri="{FF2B5EF4-FFF2-40B4-BE49-F238E27FC236}">
                <a16:creationId xmlns:a16="http://schemas.microsoft.com/office/drawing/2014/main" id="{2B6AB4AD-DB18-A44C-A3E7-FA07B8F1A002}"/>
              </a:ext>
            </a:extLst>
          </p:cNvPr>
          <p:cNvSpPr txBox="1"/>
          <p:nvPr/>
        </p:nvSpPr>
        <p:spPr>
          <a:xfrm>
            <a:off x="1011351" y="4676993"/>
            <a:ext cx="10342449" cy="1815882"/>
          </a:xfrm>
          <a:prstGeom prst="rect">
            <a:avLst/>
          </a:prstGeom>
          <a:noFill/>
        </p:spPr>
        <p:txBody>
          <a:bodyPr wrap="square" rtlCol="0">
            <a:spAutoFit/>
          </a:bodyPr>
          <a:lstStyle/>
          <a:p>
            <a:r>
              <a:rPr lang="en-US" sz="1400" i="1" dirty="0">
                <a:solidFill>
                  <a:srgbClr val="408080"/>
                </a:solidFill>
                <a:latin typeface="Courier" pitchFamily="2" charset="0"/>
              </a:rPr>
              <a:t>;; move until we find an unoccupied spot</a:t>
            </a:r>
            <a:endParaRPr lang="en-US" sz="1400" dirty="0">
              <a:solidFill>
                <a:srgbClr val="408080"/>
              </a:solidFill>
              <a:latin typeface="Courier" pitchFamily="2" charset="0"/>
            </a:endParaRPr>
          </a:p>
          <a:p>
            <a:r>
              <a:rPr lang="en-US" sz="1400" b="1" dirty="0">
                <a:solidFill>
                  <a:srgbClr val="008000"/>
                </a:solidFill>
                <a:latin typeface="Courier" pitchFamily="2" charset="0"/>
              </a:rPr>
              <a:t>to</a:t>
            </a:r>
            <a:r>
              <a:rPr lang="en-US" sz="1400" dirty="0">
                <a:solidFill>
                  <a:srgbClr val="BBBBBB"/>
                </a:solidFill>
                <a:latin typeface="Courier" pitchFamily="2" charset="0"/>
              </a:rPr>
              <a:t> </a:t>
            </a:r>
            <a:r>
              <a:rPr lang="en-US" sz="1400" dirty="0">
                <a:latin typeface="Courier" pitchFamily="2" charset="0"/>
              </a:rPr>
              <a:t>find-new-spot</a:t>
            </a:r>
          </a:p>
          <a:p>
            <a:r>
              <a:rPr lang="en-US" sz="1400" dirty="0">
                <a:solidFill>
                  <a:srgbClr val="BBBBBB"/>
                </a:solidFill>
                <a:latin typeface="Courier" pitchFamily="2" charset="0"/>
              </a:rPr>
              <a:t>  </a:t>
            </a:r>
            <a:r>
              <a:rPr lang="en-US" sz="1400" b="1" dirty="0">
                <a:solidFill>
                  <a:srgbClr val="008000"/>
                </a:solidFill>
                <a:latin typeface="Courier" pitchFamily="2" charset="0"/>
              </a:rPr>
              <a:t>rt</a:t>
            </a:r>
            <a:r>
              <a:rPr lang="en-US" sz="1400" dirty="0">
                <a:solidFill>
                  <a:srgbClr val="BBBBBB"/>
                </a:solidFill>
                <a:latin typeface="Courier" pitchFamily="2" charset="0"/>
              </a:rPr>
              <a:t> </a:t>
            </a:r>
            <a:r>
              <a:rPr lang="en-US" sz="1400" dirty="0">
                <a:solidFill>
                  <a:srgbClr val="0000FF"/>
                </a:solidFill>
                <a:latin typeface="Courier" pitchFamily="2" charset="0"/>
              </a:rPr>
              <a:t>random-float</a:t>
            </a:r>
            <a:r>
              <a:rPr lang="en-US" sz="1400" dirty="0">
                <a:solidFill>
                  <a:srgbClr val="BBBBBB"/>
                </a:solidFill>
                <a:latin typeface="Courier" pitchFamily="2" charset="0"/>
              </a:rPr>
              <a:t> </a:t>
            </a:r>
            <a:r>
              <a:rPr lang="en-US" sz="1400" dirty="0">
                <a:solidFill>
                  <a:srgbClr val="666666"/>
                </a:solidFill>
                <a:latin typeface="Courier" pitchFamily="2" charset="0"/>
              </a:rPr>
              <a:t>360</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err="1">
                <a:solidFill>
                  <a:srgbClr val="008000"/>
                </a:solidFill>
                <a:latin typeface="Courier" pitchFamily="2" charset="0"/>
              </a:rPr>
              <a:t>fd</a:t>
            </a:r>
            <a:r>
              <a:rPr lang="en-US" sz="1400" dirty="0">
                <a:solidFill>
                  <a:srgbClr val="BBBBBB"/>
                </a:solidFill>
                <a:latin typeface="Courier" pitchFamily="2" charset="0"/>
              </a:rPr>
              <a:t> </a:t>
            </a:r>
            <a:r>
              <a:rPr lang="en-US" sz="1400" dirty="0">
                <a:solidFill>
                  <a:srgbClr val="0000FF"/>
                </a:solidFill>
                <a:latin typeface="Courier" pitchFamily="2" charset="0"/>
              </a:rPr>
              <a:t>random-float</a:t>
            </a:r>
            <a:r>
              <a:rPr lang="en-US" sz="1400" dirty="0">
                <a:solidFill>
                  <a:srgbClr val="BBBBBB"/>
                </a:solidFill>
                <a:latin typeface="Courier" pitchFamily="2" charset="0"/>
              </a:rPr>
              <a:t> </a:t>
            </a:r>
            <a:r>
              <a:rPr lang="en-US" sz="1400" dirty="0">
                <a:solidFill>
                  <a:srgbClr val="666666"/>
                </a:solidFill>
                <a:latin typeface="Courier" pitchFamily="2" charset="0"/>
              </a:rPr>
              <a:t>10</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if</a:t>
            </a:r>
            <a:r>
              <a:rPr lang="en-US" sz="1400" dirty="0">
                <a:solidFill>
                  <a:srgbClr val="BBBBBB"/>
                </a:solidFill>
                <a:latin typeface="Courier" pitchFamily="2" charset="0"/>
              </a:rPr>
              <a:t> </a:t>
            </a:r>
            <a:r>
              <a:rPr lang="en-US" sz="1400" dirty="0">
                <a:solidFill>
                  <a:srgbClr val="0000FF"/>
                </a:solidFill>
                <a:latin typeface="Courier" pitchFamily="2" charset="0"/>
              </a:rPr>
              <a:t>any?</a:t>
            </a:r>
            <a:r>
              <a:rPr lang="en-US" sz="1400" dirty="0">
                <a:solidFill>
                  <a:srgbClr val="BBBBBB"/>
                </a:solidFill>
                <a:latin typeface="Courier" pitchFamily="2" charset="0"/>
              </a:rPr>
              <a:t> </a:t>
            </a:r>
            <a:r>
              <a:rPr lang="en-US" sz="1400" dirty="0">
                <a:solidFill>
                  <a:srgbClr val="0000FF"/>
                </a:solidFill>
                <a:latin typeface="Courier" pitchFamily="2" charset="0"/>
              </a:rPr>
              <a:t>other</a:t>
            </a:r>
            <a:r>
              <a:rPr lang="en-US" sz="1400" dirty="0">
                <a:solidFill>
                  <a:srgbClr val="BBBBBB"/>
                </a:solidFill>
                <a:latin typeface="Courier" pitchFamily="2" charset="0"/>
              </a:rPr>
              <a:t> </a:t>
            </a:r>
            <a:r>
              <a:rPr lang="en-US" sz="1400" dirty="0">
                <a:solidFill>
                  <a:srgbClr val="0000FF"/>
                </a:solidFill>
                <a:latin typeface="Courier" pitchFamily="2" charset="0"/>
              </a:rPr>
              <a:t>turtles-here</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00"/>
                </a:solidFill>
                <a:latin typeface="Courier" pitchFamily="2" charset="0"/>
              </a:rPr>
              <a:t>find-new-spot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i="1" dirty="0">
                <a:solidFill>
                  <a:srgbClr val="408080"/>
                </a:solidFill>
                <a:latin typeface="Courier" pitchFamily="2" charset="0"/>
              </a:rPr>
              <a:t>;; keep going until we find an unoccupied patch</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move-to</a:t>
            </a:r>
            <a:r>
              <a:rPr lang="en-US" sz="1400" dirty="0">
                <a:solidFill>
                  <a:srgbClr val="BBBBBB"/>
                </a:solidFill>
                <a:latin typeface="Courier" pitchFamily="2" charset="0"/>
              </a:rPr>
              <a:t> </a:t>
            </a:r>
            <a:r>
              <a:rPr lang="en-US" sz="1400" dirty="0">
                <a:solidFill>
                  <a:srgbClr val="0000FF"/>
                </a:solidFill>
                <a:latin typeface="Courier" pitchFamily="2" charset="0"/>
              </a:rPr>
              <a:t>patch-here</a:t>
            </a:r>
            <a:r>
              <a:rPr lang="en-US" sz="1400" dirty="0">
                <a:solidFill>
                  <a:srgbClr val="BBBBBB"/>
                </a:solidFill>
                <a:latin typeface="Courier" pitchFamily="2" charset="0"/>
              </a:rPr>
              <a:t>  </a:t>
            </a:r>
            <a:r>
              <a:rPr lang="en-US" sz="1400" i="1" dirty="0">
                <a:solidFill>
                  <a:srgbClr val="408080"/>
                </a:solidFill>
                <a:latin typeface="Courier" pitchFamily="2" charset="0"/>
              </a:rPr>
              <a:t>;; move to center of patch</a:t>
            </a:r>
            <a:endParaRPr lang="en-US" sz="1400" dirty="0">
              <a:solidFill>
                <a:srgbClr val="408080"/>
              </a:solidFill>
              <a:latin typeface="Courier" pitchFamily="2" charset="0"/>
            </a:endParaRPr>
          </a:p>
          <a:p>
            <a:r>
              <a:rPr lang="en-US" sz="1400" b="1" dirty="0">
                <a:solidFill>
                  <a:srgbClr val="008000"/>
                </a:solidFill>
                <a:latin typeface="Courier" pitchFamily="2" charset="0"/>
              </a:rPr>
              <a:t>end</a:t>
            </a:r>
            <a:endParaRPr lang="en-US" sz="1400" dirty="0">
              <a:solidFill>
                <a:srgbClr val="008000"/>
              </a:solidFill>
              <a:latin typeface="Courier" pitchFamily="2" charset="0"/>
            </a:endParaRPr>
          </a:p>
          <a:p>
            <a:endParaRPr lang="en-US" sz="1400" dirty="0"/>
          </a:p>
        </p:txBody>
      </p:sp>
    </p:spTree>
    <p:extLst>
      <p:ext uri="{BB962C8B-B14F-4D97-AF65-F5344CB8AC3E}">
        <p14:creationId xmlns:p14="http://schemas.microsoft.com/office/powerpoint/2010/main" val="4163098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D7C0-4A96-D74A-84EA-FAF881EF4D08}"/>
              </a:ext>
            </a:extLst>
          </p:cNvPr>
          <p:cNvSpPr>
            <a:spLocks noGrp="1"/>
          </p:cNvSpPr>
          <p:nvPr>
            <p:ph type="title"/>
          </p:nvPr>
        </p:nvSpPr>
        <p:spPr/>
        <p:txBody>
          <a:bodyPr/>
          <a:lstStyle/>
          <a:p>
            <a:r>
              <a:rPr lang="en-US" dirty="0"/>
              <a:t>Segregation Model: Interactions</a:t>
            </a:r>
          </a:p>
        </p:txBody>
      </p:sp>
      <p:sp>
        <p:nvSpPr>
          <p:cNvPr id="3" name="Content Placeholder 2">
            <a:extLst>
              <a:ext uri="{FF2B5EF4-FFF2-40B4-BE49-F238E27FC236}">
                <a16:creationId xmlns:a16="http://schemas.microsoft.com/office/drawing/2014/main" id="{8478CF5E-FB17-2E49-BA70-1986E5866E50}"/>
              </a:ext>
            </a:extLst>
          </p:cNvPr>
          <p:cNvSpPr>
            <a:spLocks noGrp="1"/>
          </p:cNvSpPr>
          <p:nvPr>
            <p:ph idx="1"/>
          </p:nvPr>
        </p:nvSpPr>
        <p:spPr>
          <a:xfrm>
            <a:off x="838200" y="1825625"/>
            <a:ext cx="6751320" cy="4351338"/>
          </a:xfrm>
        </p:spPr>
        <p:txBody>
          <a:bodyPr>
            <a:normAutofit fontScale="92500" lnSpcReduction="10000"/>
          </a:bodyPr>
          <a:lstStyle/>
          <a:p>
            <a:r>
              <a:rPr lang="en-US" b="1" dirty="0"/>
              <a:t>Physical Interactions</a:t>
            </a:r>
          </a:p>
          <a:p>
            <a:pPr lvl="1"/>
            <a:r>
              <a:rPr lang="en-US" dirty="0"/>
              <a:t>In this model, the ‘neighborhood’ is defined as the group of cells that are adjacent to an agent’s current location. </a:t>
            </a:r>
          </a:p>
          <a:p>
            <a:pPr lvl="2"/>
            <a:r>
              <a:rPr lang="en-US" dirty="0"/>
              <a:t>There are two neighborhood definitions that could be used: the Moore (2) or the von Neumann (1) neighborhoods, </a:t>
            </a:r>
          </a:p>
          <a:p>
            <a:pPr lvl="3"/>
            <a:r>
              <a:rPr lang="en-US" dirty="0"/>
              <a:t>Convention suggests using all eight cells, so that is</a:t>
            </a:r>
          </a:p>
          <a:p>
            <a:r>
              <a:rPr lang="en-US" dirty="0"/>
              <a:t>The approach taken here, is the Moore neighborhood. </a:t>
            </a:r>
          </a:p>
          <a:p>
            <a:pPr lvl="1"/>
            <a:r>
              <a:rPr lang="en-US" dirty="0"/>
              <a:t>In NetLogo, the </a:t>
            </a:r>
            <a:r>
              <a:rPr lang="en-US" dirty="0">
                <a:solidFill>
                  <a:srgbClr val="0000FF"/>
                </a:solidFill>
                <a:latin typeface="Courier" pitchFamily="2" charset="0"/>
              </a:rPr>
              <a:t>neighbors</a:t>
            </a:r>
            <a:r>
              <a:rPr lang="en-US" dirty="0"/>
              <a:t> and </a:t>
            </a:r>
            <a:r>
              <a:rPr lang="en-US" dirty="0">
                <a:solidFill>
                  <a:srgbClr val="0000FF"/>
                </a:solidFill>
                <a:latin typeface="Courier" pitchFamily="2" charset="0"/>
              </a:rPr>
              <a:t>neighbors4</a:t>
            </a:r>
            <a:r>
              <a:rPr lang="en-US" dirty="0"/>
              <a:t> commands return the patches within the Moore and von Neumann neighborhoods, respectively. </a:t>
            </a:r>
          </a:p>
        </p:txBody>
      </p:sp>
      <p:pic>
        <p:nvPicPr>
          <p:cNvPr id="5" name="Picture 4" descr="A screen shot of a building&#10;&#10;Description automatically generated">
            <a:extLst>
              <a:ext uri="{FF2B5EF4-FFF2-40B4-BE49-F238E27FC236}">
                <a16:creationId xmlns:a16="http://schemas.microsoft.com/office/drawing/2014/main" id="{6CD134C5-0E54-8148-9FB0-CB11A1AE4E06}"/>
              </a:ext>
            </a:extLst>
          </p:cNvPr>
          <p:cNvPicPr>
            <a:picLocks noChangeAspect="1"/>
          </p:cNvPicPr>
          <p:nvPr/>
        </p:nvPicPr>
        <p:blipFill>
          <a:blip r:embed="rId2"/>
          <a:stretch>
            <a:fillRect/>
          </a:stretch>
        </p:blipFill>
        <p:spPr>
          <a:xfrm>
            <a:off x="7848854" y="1825625"/>
            <a:ext cx="4102100" cy="3797300"/>
          </a:xfrm>
          <a:prstGeom prst="rect">
            <a:avLst/>
          </a:prstGeom>
        </p:spPr>
      </p:pic>
    </p:spTree>
    <p:extLst>
      <p:ext uri="{BB962C8B-B14F-4D97-AF65-F5344CB8AC3E}">
        <p14:creationId xmlns:p14="http://schemas.microsoft.com/office/powerpoint/2010/main" val="1567250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EED8-5B6A-4A49-A594-51199BFB5CD9}"/>
              </a:ext>
            </a:extLst>
          </p:cNvPr>
          <p:cNvSpPr>
            <a:spLocks noGrp="1"/>
          </p:cNvSpPr>
          <p:nvPr>
            <p:ph type="title"/>
          </p:nvPr>
        </p:nvSpPr>
        <p:spPr/>
        <p:txBody>
          <a:bodyPr/>
          <a:lstStyle/>
          <a:p>
            <a:r>
              <a:rPr lang="en-US" dirty="0"/>
              <a:t>Segregation Model: Interactions</a:t>
            </a:r>
          </a:p>
        </p:txBody>
      </p:sp>
      <p:sp>
        <p:nvSpPr>
          <p:cNvPr id="3" name="Content Placeholder 2">
            <a:extLst>
              <a:ext uri="{FF2B5EF4-FFF2-40B4-BE49-F238E27FC236}">
                <a16:creationId xmlns:a16="http://schemas.microsoft.com/office/drawing/2014/main" id="{50B91F1F-5C7F-9248-BB8C-C1340B485CAA}"/>
              </a:ext>
            </a:extLst>
          </p:cNvPr>
          <p:cNvSpPr>
            <a:spLocks noGrp="1"/>
          </p:cNvSpPr>
          <p:nvPr>
            <p:ph idx="1"/>
          </p:nvPr>
        </p:nvSpPr>
        <p:spPr/>
        <p:txBody>
          <a:bodyPr/>
          <a:lstStyle/>
          <a:p>
            <a:r>
              <a:rPr lang="en-US" b="1" dirty="0"/>
              <a:t>Communication</a:t>
            </a:r>
          </a:p>
          <a:p>
            <a:pPr lvl="1"/>
            <a:r>
              <a:rPr lang="en-US" dirty="0"/>
              <a:t>With proximity acting as the main point of interaction, there is no direct </a:t>
            </a:r>
            <a:r>
              <a:rPr lang="en-US" dirty="0" err="1"/>
              <a:t>interagent</a:t>
            </a:r>
            <a:r>
              <a:rPr lang="en-US" dirty="0"/>
              <a:t> communication within this simulation. </a:t>
            </a:r>
          </a:p>
          <a:p>
            <a:pPr lvl="1"/>
            <a:r>
              <a:rPr lang="en-US" dirty="0"/>
              <a:t>This could later be included as a factor affecting the decision to move location.</a:t>
            </a:r>
          </a:p>
          <a:p>
            <a:r>
              <a:rPr lang="en-US" b="1" dirty="0"/>
              <a:t>Resource Exchange</a:t>
            </a:r>
          </a:p>
          <a:p>
            <a:pPr lvl="1"/>
            <a:r>
              <a:rPr lang="en-US" dirty="0"/>
              <a:t>The focus here is on physical interaction, hence resource exchanges are not included.</a:t>
            </a:r>
          </a:p>
        </p:txBody>
      </p:sp>
    </p:spTree>
    <p:extLst>
      <p:ext uri="{BB962C8B-B14F-4D97-AF65-F5344CB8AC3E}">
        <p14:creationId xmlns:p14="http://schemas.microsoft.com/office/powerpoint/2010/main" val="209615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B042-5CB1-0C4A-A99D-331A61DE5D24}"/>
              </a:ext>
            </a:extLst>
          </p:cNvPr>
          <p:cNvSpPr>
            <a:spLocks noGrp="1"/>
          </p:cNvSpPr>
          <p:nvPr>
            <p:ph type="title"/>
          </p:nvPr>
        </p:nvSpPr>
        <p:spPr/>
        <p:txBody>
          <a:bodyPr/>
          <a:lstStyle/>
          <a:p>
            <a:r>
              <a:rPr lang="en-US" dirty="0"/>
              <a:t>Segregation Model: Agents</a:t>
            </a:r>
          </a:p>
        </p:txBody>
      </p:sp>
      <p:sp>
        <p:nvSpPr>
          <p:cNvPr id="3" name="Content Placeholder 2">
            <a:extLst>
              <a:ext uri="{FF2B5EF4-FFF2-40B4-BE49-F238E27FC236}">
                <a16:creationId xmlns:a16="http://schemas.microsoft.com/office/drawing/2014/main" id="{01E0CE46-8ACF-7244-A769-356556BF55E6}"/>
              </a:ext>
            </a:extLst>
          </p:cNvPr>
          <p:cNvSpPr>
            <a:spLocks noGrp="1"/>
          </p:cNvSpPr>
          <p:nvPr>
            <p:ph idx="1"/>
          </p:nvPr>
        </p:nvSpPr>
        <p:spPr>
          <a:xfrm>
            <a:off x="838200" y="1825625"/>
            <a:ext cx="10515600" cy="3459607"/>
          </a:xfrm>
        </p:spPr>
        <p:txBody>
          <a:bodyPr/>
          <a:lstStyle/>
          <a:p>
            <a:r>
              <a:rPr lang="en-US" b="1" dirty="0"/>
              <a:t>Characteristics</a:t>
            </a:r>
          </a:p>
          <a:p>
            <a:pPr lvl="1"/>
            <a:r>
              <a:rPr lang="en-US" dirty="0"/>
              <a:t>A key characteristic of agents within the segregation model is a ‘type’ indicator, against which each agent can assess similarity. </a:t>
            </a:r>
          </a:p>
          <a:p>
            <a:pPr lvl="1"/>
            <a:r>
              <a:rPr lang="en-US" dirty="0"/>
              <a:t>Two different types are used here, denoted by different colors (‘blue’ and ‘orange’). </a:t>
            </a:r>
          </a:p>
          <a:p>
            <a:pPr lvl="1"/>
            <a:r>
              <a:rPr lang="en-US" dirty="0"/>
              <a:t>Assignment of types to agents is done randomly, with agents receiving an equal chance of being allocated to either type. The following code sets a new agent’s color to either </a:t>
            </a:r>
            <a:r>
              <a:rPr lang="en-US" dirty="0">
                <a:solidFill>
                  <a:srgbClr val="880000"/>
                </a:solidFill>
                <a:latin typeface="Courier" pitchFamily="2" charset="0"/>
              </a:rPr>
              <a:t>blue</a:t>
            </a:r>
            <a:r>
              <a:rPr lang="en-US" dirty="0"/>
              <a:t> or </a:t>
            </a:r>
            <a:r>
              <a:rPr lang="en-US" dirty="0">
                <a:solidFill>
                  <a:srgbClr val="880000"/>
                </a:solidFill>
                <a:latin typeface="Courier" pitchFamily="2" charset="0"/>
              </a:rPr>
              <a:t>orange</a:t>
            </a:r>
            <a:r>
              <a:rPr lang="en-US" dirty="0"/>
              <a:t>.</a:t>
            </a:r>
          </a:p>
        </p:txBody>
      </p:sp>
      <p:sp>
        <p:nvSpPr>
          <p:cNvPr id="4" name="TextBox 3">
            <a:extLst>
              <a:ext uri="{FF2B5EF4-FFF2-40B4-BE49-F238E27FC236}">
                <a16:creationId xmlns:a16="http://schemas.microsoft.com/office/drawing/2014/main" id="{FA3E436C-4A59-A248-B9DE-6F6E33E2FB91}"/>
              </a:ext>
            </a:extLst>
          </p:cNvPr>
          <p:cNvSpPr txBox="1"/>
          <p:nvPr/>
        </p:nvSpPr>
        <p:spPr>
          <a:xfrm>
            <a:off x="1867919" y="4864608"/>
            <a:ext cx="8456161" cy="2308324"/>
          </a:xfrm>
          <a:prstGeom prst="rect">
            <a:avLst/>
          </a:prstGeom>
          <a:noFill/>
        </p:spPr>
        <p:txBody>
          <a:bodyPr wrap="none" rtlCol="0">
            <a:spAutoFit/>
          </a:bodyPr>
          <a:lstStyle/>
          <a:p>
            <a:r>
              <a:rPr lang="en-US" dirty="0">
                <a:solidFill>
                  <a:srgbClr val="BBBBBB"/>
                </a:solidFill>
                <a:latin typeface="Courier" pitchFamily="2" charset="0"/>
              </a:rPr>
              <a:t> </a:t>
            </a:r>
            <a:r>
              <a:rPr lang="en-US" b="1" dirty="0">
                <a:solidFill>
                  <a:srgbClr val="008000"/>
                </a:solidFill>
                <a:latin typeface="Courier" pitchFamily="2" charset="0"/>
              </a:rPr>
              <a:t>ask</a:t>
            </a:r>
            <a:r>
              <a:rPr lang="en-US" dirty="0">
                <a:solidFill>
                  <a:srgbClr val="BBBBBB"/>
                </a:solidFill>
                <a:latin typeface="Courier" pitchFamily="2" charset="0"/>
              </a:rPr>
              <a:t> </a:t>
            </a:r>
            <a:r>
              <a:rPr lang="en-US" dirty="0">
                <a:solidFill>
                  <a:srgbClr val="0000FF"/>
                </a:solidFill>
                <a:latin typeface="Courier" pitchFamily="2" charset="0"/>
              </a:rPr>
              <a:t>patches</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00FF"/>
              </a:solidFill>
              <a:latin typeface="Courier" pitchFamily="2" charset="0"/>
            </a:endParaRPr>
          </a:p>
          <a:p>
            <a:r>
              <a:rPr lang="en-US" dirty="0">
                <a:solidFill>
                  <a:srgbClr val="BBBBBB"/>
                </a:solidFill>
                <a:latin typeface="Courier" pitchFamily="2" charset="0"/>
              </a:rPr>
              <a:t>    </a:t>
            </a:r>
            <a:r>
              <a:rPr lang="en-US" b="1" dirty="0">
                <a:solidFill>
                  <a:srgbClr val="008000"/>
                </a:solidFill>
                <a:latin typeface="Courier" pitchFamily="2" charset="0"/>
              </a:rPr>
              <a:t>if</a:t>
            </a:r>
            <a:r>
              <a:rPr lang="en-US" dirty="0">
                <a:solidFill>
                  <a:srgbClr val="BBBBBB"/>
                </a:solidFill>
                <a:latin typeface="Courier" pitchFamily="2" charset="0"/>
              </a:rPr>
              <a:t> </a:t>
            </a:r>
            <a:r>
              <a:rPr lang="en-US" dirty="0">
                <a:solidFill>
                  <a:srgbClr val="0000FF"/>
                </a:solidFill>
                <a:latin typeface="Courier" pitchFamily="2" charset="0"/>
              </a:rPr>
              <a:t>random</a:t>
            </a:r>
            <a:r>
              <a:rPr lang="en-US" dirty="0">
                <a:solidFill>
                  <a:srgbClr val="BBBBBB"/>
                </a:solidFill>
                <a:latin typeface="Courier" pitchFamily="2" charset="0"/>
              </a:rPr>
              <a:t> </a:t>
            </a:r>
            <a:r>
              <a:rPr lang="en-US" dirty="0">
                <a:solidFill>
                  <a:srgbClr val="666666"/>
                </a:solidFill>
                <a:latin typeface="Courier" pitchFamily="2" charset="0"/>
              </a:rPr>
              <a:t>100</a:t>
            </a:r>
            <a:r>
              <a:rPr lang="en-US" dirty="0">
                <a:solidFill>
                  <a:srgbClr val="BBBBBB"/>
                </a:solidFill>
                <a:latin typeface="Courier" pitchFamily="2" charset="0"/>
              </a:rPr>
              <a:t> </a:t>
            </a:r>
            <a:r>
              <a:rPr lang="en-US" dirty="0">
                <a:solidFill>
                  <a:srgbClr val="666666"/>
                </a:solidFill>
                <a:latin typeface="Courier" pitchFamily="2" charset="0"/>
              </a:rPr>
              <a:t>&lt;</a:t>
            </a:r>
            <a:r>
              <a:rPr lang="en-US" dirty="0">
                <a:solidFill>
                  <a:srgbClr val="BBBBBB"/>
                </a:solidFill>
                <a:latin typeface="Courier" pitchFamily="2" charset="0"/>
              </a:rPr>
              <a:t> </a:t>
            </a:r>
            <a:r>
              <a:rPr lang="en-US" dirty="0">
                <a:solidFill>
                  <a:srgbClr val="000000"/>
                </a:solidFill>
                <a:latin typeface="Courier" pitchFamily="2" charset="0"/>
              </a:rPr>
              <a:t>density</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i="1" dirty="0">
                <a:solidFill>
                  <a:srgbClr val="408080"/>
                </a:solidFill>
                <a:latin typeface="Courier" pitchFamily="2" charset="0"/>
              </a:rPr>
              <a:t>;; set the occupancy density</a:t>
            </a:r>
            <a:endParaRPr lang="en-US" dirty="0">
              <a:solidFill>
                <a:srgbClr val="408080"/>
              </a:solidFill>
              <a:latin typeface="Courier" pitchFamily="2" charset="0"/>
            </a:endParaRPr>
          </a:p>
          <a:p>
            <a:r>
              <a:rPr lang="en-US" dirty="0">
                <a:solidFill>
                  <a:srgbClr val="BBBBBB"/>
                </a:solidFill>
                <a:latin typeface="Courier" pitchFamily="2" charset="0"/>
              </a:rPr>
              <a:t>      </a:t>
            </a:r>
            <a:r>
              <a:rPr lang="en-US" b="1" dirty="0">
                <a:solidFill>
                  <a:srgbClr val="008000"/>
                </a:solidFill>
                <a:latin typeface="Courier" pitchFamily="2" charset="0"/>
              </a:rPr>
              <a:t>sprout</a:t>
            </a:r>
            <a:r>
              <a:rPr lang="en-US" dirty="0">
                <a:solidFill>
                  <a:srgbClr val="BBBBBB"/>
                </a:solidFill>
                <a:latin typeface="Courier" pitchFamily="2" charset="0"/>
              </a:rPr>
              <a:t> </a:t>
            </a:r>
            <a:r>
              <a:rPr lang="en-US" dirty="0">
                <a:solidFill>
                  <a:srgbClr val="666666"/>
                </a:solidFill>
                <a:latin typeface="Courier" pitchFamily="2" charset="0"/>
              </a:rPr>
              <a:t>1</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r>
              <a:rPr lang="en-US" dirty="0">
                <a:solidFill>
                  <a:srgbClr val="BBBBBB"/>
                </a:solidFill>
                <a:latin typeface="Courier" pitchFamily="2" charset="0"/>
              </a:rPr>
              <a:t>        </a:t>
            </a:r>
            <a:r>
              <a:rPr lang="en-US" b="1" dirty="0">
                <a:solidFill>
                  <a:srgbClr val="008000"/>
                </a:solidFill>
                <a:latin typeface="Courier" pitchFamily="2" charset="0"/>
              </a:rPr>
              <a:t>set</a:t>
            </a:r>
            <a:r>
              <a:rPr lang="en-US" dirty="0">
                <a:solidFill>
                  <a:srgbClr val="BBBBBB"/>
                </a:solidFill>
                <a:latin typeface="Courier" pitchFamily="2" charset="0"/>
              </a:rPr>
              <a:t> </a:t>
            </a:r>
            <a:r>
              <a:rPr lang="en-US" dirty="0">
                <a:solidFill>
                  <a:srgbClr val="0000FF"/>
                </a:solidFill>
                <a:latin typeface="Courier" pitchFamily="2" charset="0"/>
              </a:rPr>
              <a:t>color</a:t>
            </a:r>
            <a:r>
              <a:rPr lang="en-US" dirty="0">
                <a:solidFill>
                  <a:srgbClr val="BBBBBB"/>
                </a:solidFill>
                <a:latin typeface="Courier" pitchFamily="2" charset="0"/>
              </a:rPr>
              <a:t> </a:t>
            </a:r>
            <a:r>
              <a:rPr lang="en-US" dirty="0">
                <a:solidFill>
                  <a:srgbClr val="0000FF"/>
                </a:solidFill>
                <a:latin typeface="Courier" pitchFamily="2" charset="0"/>
              </a:rPr>
              <a:t>one-of</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880000"/>
                </a:solidFill>
                <a:latin typeface="Courier" pitchFamily="2" charset="0"/>
              </a:rPr>
              <a:t>blue</a:t>
            </a:r>
            <a:r>
              <a:rPr lang="en-US" dirty="0">
                <a:solidFill>
                  <a:srgbClr val="BBBBBB"/>
                </a:solidFill>
                <a:latin typeface="Courier" pitchFamily="2" charset="0"/>
              </a:rPr>
              <a:t> </a:t>
            </a:r>
            <a:r>
              <a:rPr lang="en-US" dirty="0">
                <a:solidFill>
                  <a:srgbClr val="880000"/>
                </a:solidFill>
                <a:latin typeface="Courier" pitchFamily="2" charset="0"/>
              </a:rPr>
              <a:t>orange</a:t>
            </a:r>
            <a:r>
              <a:rPr lang="en-US" b="1" dirty="0">
                <a:solidFill>
                  <a:srgbClr val="0000FF"/>
                </a:solidFill>
                <a:latin typeface="Courier" pitchFamily="2" charset="0"/>
              </a:rPr>
              <a:t>]</a:t>
            </a:r>
            <a:endParaRPr lang="en-US" dirty="0">
              <a:solidFill>
                <a:srgbClr val="0000FF"/>
              </a:solidFill>
              <a:latin typeface="Courier" pitchFamily="2" charset="0"/>
            </a:endParaRPr>
          </a:p>
          <a:p>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endParaRPr lang="en-US" dirty="0"/>
          </a:p>
        </p:txBody>
      </p:sp>
    </p:spTree>
    <p:extLst>
      <p:ext uri="{BB962C8B-B14F-4D97-AF65-F5344CB8AC3E}">
        <p14:creationId xmlns:p14="http://schemas.microsoft.com/office/powerpoint/2010/main" val="298005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404-D0AB-C545-B71D-B7CE183B391A}"/>
              </a:ext>
            </a:extLst>
          </p:cNvPr>
          <p:cNvSpPr>
            <a:spLocks noGrp="1"/>
          </p:cNvSpPr>
          <p:nvPr>
            <p:ph type="title"/>
          </p:nvPr>
        </p:nvSpPr>
        <p:spPr/>
        <p:txBody>
          <a:bodyPr/>
          <a:lstStyle/>
          <a:p>
            <a:r>
              <a:rPr lang="en-US" dirty="0"/>
              <a:t>Segregation Model: Agents</a:t>
            </a:r>
          </a:p>
        </p:txBody>
      </p:sp>
      <p:sp>
        <p:nvSpPr>
          <p:cNvPr id="3" name="Content Placeholder 2">
            <a:extLst>
              <a:ext uri="{FF2B5EF4-FFF2-40B4-BE49-F238E27FC236}">
                <a16:creationId xmlns:a16="http://schemas.microsoft.com/office/drawing/2014/main" id="{441FD7B4-6766-4944-9E81-019DA071DBE3}"/>
              </a:ext>
            </a:extLst>
          </p:cNvPr>
          <p:cNvSpPr>
            <a:spLocks noGrp="1"/>
          </p:cNvSpPr>
          <p:nvPr>
            <p:ph idx="1"/>
          </p:nvPr>
        </p:nvSpPr>
        <p:spPr/>
        <p:txBody>
          <a:bodyPr/>
          <a:lstStyle/>
          <a:p>
            <a:r>
              <a:rPr lang="en-US" b="1" dirty="0"/>
              <a:t>Characteristics </a:t>
            </a:r>
            <a:r>
              <a:rPr lang="en-US" dirty="0"/>
              <a:t>(continued)</a:t>
            </a:r>
          </a:p>
          <a:p>
            <a:pPr lvl="1"/>
            <a:r>
              <a:rPr lang="en-US" dirty="0"/>
              <a:t>A mechanism is also required to determine whether an agent is content with its location. </a:t>
            </a:r>
          </a:p>
          <a:p>
            <a:pPr lvl="1"/>
            <a:r>
              <a:rPr lang="en-US" dirty="0"/>
              <a:t>This is done by setting the proportion of similar agents (e.g. those of the same color) within the agent’s neighborhood that are required for an agent to be content. </a:t>
            </a:r>
          </a:p>
          <a:p>
            <a:pPr lvl="1"/>
            <a:r>
              <a:rPr lang="en-US" dirty="0"/>
              <a:t>This parameter is called </a:t>
            </a:r>
            <a:r>
              <a:rPr lang="en-US" dirty="0">
                <a:latin typeface="Courier" pitchFamily="2" charset="0"/>
              </a:rPr>
              <a:t>%-similar-wanted</a:t>
            </a:r>
            <a:r>
              <a:rPr lang="en-US" dirty="0"/>
              <a:t>. There are a number of different approaches for determining the value of this parameter:</a:t>
            </a:r>
          </a:p>
          <a:p>
            <a:pPr lvl="2"/>
            <a:r>
              <a:rPr lang="en-US" dirty="0"/>
              <a:t>Assigning a random value to each agent; drawing from a distribution; deriving the rules from data; or assigning a uniform value to the whole population of agents. </a:t>
            </a:r>
          </a:p>
          <a:p>
            <a:pPr lvl="1"/>
            <a:r>
              <a:rPr lang="en-US" dirty="0"/>
              <a:t>Given the focus on simplicity, a global value is used for this parameter (all agents have the same threshold).</a:t>
            </a:r>
          </a:p>
        </p:txBody>
      </p:sp>
    </p:spTree>
    <p:extLst>
      <p:ext uri="{BB962C8B-B14F-4D97-AF65-F5344CB8AC3E}">
        <p14:creationId xmlns:p14="http://schemas.microsoft.com/office/powerpoint/2010/main" val="123024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2540-E768-3443-904D-06F50D89825E}"/>
              </a:ext>
            </a:extLst>
          </p:cNvPr>
          <p:cNvSpPr>
            <a:spLocks noGrp="1"/>
          </p:cNvSpPr>
          <p:nvPr>
            <p:ph type="title"/>
          </p:nvPr>
        </p:nvSpPr>
        <p:spPr/>
        <p:txBody>
          <a:bodyPr/>
          <a:lstStyle/>
          <a:p>
            <a:r>
              <a:rPr lang="en-US" dirty="0"/>
              <a:t>Segregation Model: Agents</a:t>
            </a:r>
          </a:p>
        </p:txBody>
      </p:sp>
      <p:sp>
        <p:nvSpPr>
          <p:cNvPr id="3" name="Content Placeholder 2">
            <a:extLst>
              <a:ext uri="{FF2B5EF4-FFF2-40B4-BE49-F238E27FC236}">
                <a16:creationId xmlns:a16="http://schemas.microsoft.com/office/drawing/2014/main" id="{B3187013-F2C8-104E-A822-76846C2A2016}"/>
              </a:ext>
            </a:extLst>
          </p:cNvPr>
          <p:cNvSpPr>
            <a:spLocks noGrp="1"/>
          </p:cNvSpPr>
          <p:nvPr>
            <p:ph idx="1"/>
          </p:nvPr>
        </p:nvSpPr>
        <p:spPr>
          <a:xfrm>
            <a:off x="838200" y="1595120"/>
            <a:ext cx="10515600" cy="3112135"/>
          </a:xfrm>
        </p:spPr>
        <p:txBody>
          <a:bodyPr>
            <a:normAutofit/>
          </a:bodyPr>
          <a:lstStyle/>
          <a:p>
            <a:r>
              <a:rPr lang="en-US" b="1" dirty="0"/>
              <a:t>Decisions</a:t>
            </a:r>
          </a:p>
          <a:p>
            <a:pPr lvl="1"/>
            <a:r>
              <a:rPr lang="en-US" dirty="0"/>
              <a:t>It has already been established that agents’ decisions to move are based on the presence of other agents in neighboring cells. Therefore the agents need information about the proportion of similar and dissimilar agents nearby. </a:t>
            </a:r>
          </a:p>
          <a:p>
            <a:pPr lvl="1"/>
            <a:r>
              <a:rPr lang="en-US" dirty="0"/>
              <a:t>NetLogo can use the number of similar and dissimilar agents to calculate a proportion, and then make an assessment of contentment by observing whether or not the proportion is less than the %-similar-wanted threshold.</a:t>
            </a:r>
          </a:p>
          <a:p>
            <a:pPr lvl="2"/>
            <a:r>
              <a:rPr lang="en-US" dirty="0"/>
              <a:t>If the proportion of similar neighboring agents is greater than or equal to the </a:t>
            </a:r>
            <a:r>
              <a:rPr lang="en-US" dirty="0">
                <a:latin typeface="Courier" pitchFamily="2" charset="0"/>
              </a:rPr>
              <a:t>%-similar-wanted </a:t>
            </a:r>
            <a:r>
              <a:rPr lang="en-US" dirty="0"/>
              <a:t>value, then the agent is judged to be content other wise its not.</a:t>
            </a:r>
          </a:p>
        </p:txBody>
      </p:sp>
      <p:sp>
        <p:nvSpPr>
          <p:cNvPr id="4" name="TextBox 3">
            <a:extLst>
              <a:ext uri="{FF2B5EF4-FFF2-40B4-BE49-F238E27FC236}">
                <a16:creationId xmlns:a16="http://schemas.microsoft.com/office/drawing/2014/main" id="{376A52A6-5916-3E4C-85DF-19FB9FEDFD6C}"/>
              </a:ext>
            </a:extLst>
          </p:cNvPr>
          <p:cNvSpPr txBox="1"/>
          <p:nvPr/>
        </p:nvSpPr>
        <p:spPr>
          <a:xfrm>
            <a:off x="1224313" y="4892437"/>
            <a:ext cx="9743373" cy="1600438"/>
          </a:xfrm>
          <a:prstGeom prst="rect">
            <a:avLst/>
          </a:prstGeom>
          <a:noFill/>
        </p:spPr>
        <p:txBody>
          <a:bodyPr wrap="none" rtlCol="0">
            <a:spAutoFit/>
          </a:bodyPr>
          <a:lstStyle/>
          <a:p>
            <a:r>
              <a:rPr lang="en-US" sz="1400" b="1" dirty="0">
                <a:solidFill>
                  <a:srgbClr val="008000"/>
                </a:solidFill>
                <a:latin typeface="Courier" pitchFamily="2" charset="0"/>
              </a:rPr>
              <a:t>ask</a:t>
            </a:r>
            <a:r>
              <a:rPr lang="en-US" sz="1400" dirty="0">
                <a:solidFill>
                  <a:srgbClr val="BBBBBB"/>
                </a:solidFill>
                <a:latin typeface="Courier" pitchFamily="2" charset="0"/>
              </a:rPr>
              <a:t> </a:t>
            </a:r>
            <a:r>
              <a:rPr lang="en-US" sz="1400" dirty="0">
                <a:solidFill>
                  <a:srgbClr val="0000FF"/>
                </a:solidFill>
                <a:latin typeface="Courier" pitchFamily="2" charset="0"/>
              </a:rPr>
              <a:t>turtles</a:t>
            </a:r>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i="1" dirty="0">
                <a:solidFill>
                  <a:srgbClr val="408080"/>
                </a:solidFill>
                <a:latin typeface="Courier" pitchFamily="2" charset="0"/>
              </a:rPr>
              <a:t>;; in next two lines, we use "neighbors" to test the eight patches</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i="1" dirty="0">
                <a:solidFill>
                  <a:srgbClr val="408080"/>
                </a:solidFill>
                <a:latin typeface="Courier" pitchFamily="2" charset="0"/>
              </a:rPr>
              <a:t>;; surrounding the current patch</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set</a:t>
            </a:r>
            <a:r>
              <a:rPr lang="en-US" sz="1400" dirty="0">
                <a:solidFill>
                  <a:srgbClr val="BBBBBB"/>
                </a:solidFill>
                <a:latin typeface="Courier" pitchFamily="2" charset="0"/>
              </a:rPr>
              <a:t> </a:t>
            </a:r>
            <a:r>
              <a:rPr lang="en-US" sz="1400" dirty="0">
                <a:solidFill>
                  <a:srgbClr val="000000"/>
                </a:solidFill>
                <a:latin typeface="Courier" pitchFamily="2" charset="0"/>
              </a:rPr>
              <a:t>similar-nearby</a:t>
            </a:r>
            <a:r>
              <a:rPr lang="en-US" sz="1400" dirty="0">
                <a:solidFill>
                  <a:srgbClr val="BBBBBB"/>
                </a:solidFill>
                <a:latin typeface="Courier" pitchFamily="2" charset="0"/>
              </a:rPr>
              <a:t> </a:t>
            </a:r>
            <a:r>
              <a:rPr lang="en-US" sz="1400" dirty="0">
                <a:solidFill>
                  <a:srgbClr val="0000FF"/>
                </a:solidFill>
                <a:latin typeface="Courier" pitchFamily="2" charset="0"/>
              </a:rPr>
              <a:t>count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0000FF"/>
                </a:solidFill>
                <a:latin typeface="Courier" pitchFamily="2" charset="0"/>
              </a:rPr>
              <a:t>turtles-on</a:t>
            </a:r>
            <a:r>
              <a:rPr lang="en-US" sz="1400" dirty="0">
                <a:solidFill>
                  <a:srgbClr val="BBBBBB"/>
                </a:solidFill>
                <a:latin typeface="Courier" pitchFamily="2" charset="0"/>
              </a:rPr>
              <a:t> </a:t>
            </a:r>
            <a:r>
              <a:rPr lang="en-US" sz="1400" dirty="0">
                <a:solidFill>
                  <a:srgbClr val="0000FF"/>
                </a:solidFill>
                <a:latin typeface="Courier" pitchFamily="2" charset="0"/>
              </a:rPr>
              <a:t>neighbors</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with</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color</a:t>
            </a:r>
            <a:r>
              <a:rPr lang="en-US" sz="1400" dirty="0">
                <a:solidFill>
                  <a:srgbClr val="BBBBBB"/>
                </a:solidFill>
                <a:latin typeface="Courier" pitchFamily="2" charset="0"/>
              </a:rPr>
              <a:t> </a:t>
            </a:r>
            <a:r>
              <a:rPr lang="en-US" sz="1400" dirty="0">
                <a:solidFill>
                  <a:srgbClr val="666666"/>
                </a:solidFill>
                <a:latin typeface="Courier" pitchFamily="2" charset="0"/>
              </a:rPr>
              <a: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color</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of</a:t>
            </a:r>
            <a:r>
              <a:rPr lang="en-US" sz="1400" dirty="0">
                <a:solidFill>
                  <a:srgbClr val="BBBBBB"/>
                </a:solidFill>
                <a:latin typeface="Courier" pitchFamily="2" charset="0"/>
              </a:rPr>
              <a:t> </a:t>
            </a:r>
            <a:r>
              <a:rPr lang="en-US" sz="1400" dirty="0">
                <a:solidFill>
                  <a:srgbClr val="0000FF"/>
                </a:solidFill>
                <a:latin typeface="Courier" pitchFamily="2" charset="0"/>
              </a:rPr>
              <a:t>myself</a:t>
            </a:r>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set</a:t>
            </a:r>
            <a:r>
              <a:rPr lang="en-US" sz="1400" dirty="0">
                <a:solidFill>
                  <a:srgbClr val="BBBBBB"/>
                </a:solidFill>
                <a:latin typeface="Courier" pitchFamily="2" charset="0"/>
              </a:rPr>
              <a:t> </a:t>
            </a:r>
            <a:r>
              <a:rPr lang="en-US" sz="1400" dirty="0">
                <a:solidFill>
                  <a:srgbClr val="000000"/>
                </a:solidFill>
                <a:latin typeface="Courier" pitchFamily="2" charset="0"/>
              </a:rPr>
              <a:t>other-nearby</a:t>
            </a:r>
            <a:r>
              <a:rPr lang="en-US" sz="1400" dirty="0">
                <a:solidFill>
                  <a:srgbClr val="BBBBBB"/>
                </a:solidFill>
                <a:latin typeface="Courier" pitchFamily="2" charset="0"/>
              </a:rPr>
              <a:t> </a:t>
            </a:r>
            <a:r>
              <a:rPr lang="en-US" sz="1400" dirty="0">
                <a:solidFill>
                  <a:srgbClr val="0000FF"/>
                </a:solidFill>
                <a:latin typeface="Courier" pitchFamily="2" charset="0"/>
              </a:rPr>
              <a:t>count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0000FF"/>
                </a:solidFill>
                <a:latin typeface="Courier" pitchFamily="2" charset="0"/>
              </a:rPr>
              <a:t>turtles-on</a:t>
            </a:r>
            <a:r>
              <a:rPr lang="en-US" sz="1400" dirty="0">
                <a:solidFill>
                  <a:srgbClr val="BBBBBB"/>
                </a:solidFill>
                <a:latin typeface="Courier" pitchFamily="2" charset="0"/>
              </a:rPr>
              <a:t> </a:t>
            </a:r>
            <a:r>
              <a:rPr lang="en-US" sz="1400" dirty="0">
                <a:solidFill>
                  <a:srgbClr val="0000FF"/>
                </a:solidFill>
                <a:latin typeface="Courier" pitchFamily="2" charset="0"/>
              </a:rPr>
              <a:t>neighbors</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with</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color</a:t>
            </a:r>
            <a:r>
              <a:rPr lang="en-US" sz="1400" dirty="0">
                <a:solidFill>
                  <a:srgbClr val="BBBBBB"/>
                </a:solidFill>
                <a:latin typeface="Courier" pitchFamily="2" charset="0"/>
              </a:rPr>
              <a:t> </a:t>
            </a:r>
            <a:r>
              <a:rPr lang="en-US" sz="1400" dirty="0">
                <a:solidFill>
                  <a:srgbClr val="666666"/>
                </a:solidFill>
                <a:latin typeface="Courier" pitchFamily="2" charset="0"/>
              </a:rPr>
              <a: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color</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FF"/>
                </a:solidFill>
                <a:latin typeface="Courier" pitchFamily="2" charset="0"/>
              </a:rPr>
              <a:t>of</a:t>
            </a:r>
            <a:r>
              <a:rPr lang="en-US" sz="1400" dirty="0">
                <a:solidFill>
                  <a:srgbClr val="BBBBBB"/>
                </a:solidFill>
                <a:latin typeface="Courier" pitchFamily="2" charset="0"/>
              </a:rPr>
              <a:t> </a:t>
            </a:r>
            <a:r>
              <a:rPr lang="en-US" sz="1400" dirty="0">
                <a:solidFill>
                  <a:srgbClr val="0000FF"/>
                </a:solidFill>
                <a:latin typeface="Courier" pitchFamily="2" charset="0"/>
              </a:rPr>
              <a:t>myself</a:t>
            </a:r>
            <a:r>
              <a:rPr lang="en-US" sz="1400" dirty="0">
                <a:solidFill>
                  <a:srgbClr val="BBBBBB"/>
                </a:solidFill>
                <a:latin typeface="Courier" pitchFamily="2" charset="0"/>
              </a:rPr>
              <a:t> </a:t>
            </a:r>
            <a:r>
              <a:rPr lang="en-US" sz="1400" b="1" dirty="0">
                <a:solidFill>
                  <a:srgbClr val="0000FF"/>
                </a:solidFill>
                <a:latin typeface="Courier" pitchFamily="2" charset="0"/>
              </a:rPr>
              <a:t>]</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set</a:t>
            </a:r>
            <a:r>
              <a:rPr lang="en-US" sz="1400" dirty="0">
                <a:solidFill>
                  <a:srgbClr val="BBBBBB"/>
                </a:solidFill>
                <a:latin typeface="Courier" pitchFamily="2" charset="0"/>
              </a:rPr>
              <a:t> </a:t>
            </a:r>
            <a:r>
              <a:rPr lang="en-US" sz="1400" dirty="0">
                <a:latin typeface="Courier" pitchFamily="2" charset="0"/>
              </a:rPr>
              <a:t>total-nearby</a:t>
            </a:r>
            <a:r>
              <a:rPr lang="en-US" sz="1400" dirty="0">
                <a:solidFill>
                  <a:srgbClr val="BBBBBB"/>
                </a:solidFill>
                <a:latin typeface="Courier" pitchFamily="2" charset="0"/>
              </a:rPr>
              <a:t> </a:t>
            </a:r>
            <a:r>
              <a:rPr lang="en-US" sz="1400" dirty="0">
                <a:latin typeface="Courier" pitchFamily="2" charset="0"/>
              </a:rPr>
              <a:t>similar-nearby</a:t>
            </a:r>
            <a:r>
              <a:rPr lang="en-US" sz="1400" dirty="0">
                <a:solidFill>
                  <a:srgbClr val="BBBBBB"/>
                </a:solidFill>
                <a:latin typeface="Courier" pitchFamily="2" charset="0"/>
              </a:rPr>
              <a:t> </a:t>
            </a:r>
            <a:r>
              <a:rPr lang="en-US" sz="1400" dirty="0">
                <a:solidFill>
                  <a:srgbClr val="666666"/>
                </a:solidFill>
                <a:latin typeface="Courier" pitchFamily="2" charset="0"/>
              </a:rPr>
              <a:t>+</a:t>
            </a:r>
            <a:r>
              <a:rPr lang="en-US" sz="1400" dirty="0">
                <a:solidFill>
                  <a:srgbClr val="BBBBBB"/>
                </a:solidFill>
                <a:latin typeface="Courier" pitchFamily="2" charset="0"/>
              </a:rPr>
              <a:t> </a:t>
            </a:r>
            <a:r>
              <a:rPr lang="en-US" sz="1400" dirty="0">
                <a:latin typeface="Courier" pitchFamily="2" charset="0"/>
              </a:rPr>
              <a:t>other-nearby</a:t>
            </a:r>
          </a:p>
          <a:p>
            <a:r>
              <a:rPr lang="en-US" sz="1400" dirty="0">
                <a:solidFill>
                  <a:srgbClr val="BBBBBB"/>
                </a:solidFill>
                <a:latin typeface="Courier" pitchFamily="2" charset="0"/>
              </a:rPr>
              <a:t>    </a:t>
            </a:r>
            <a:r>
              <a:rPr lang="en-US" sz="1400" b="1" dirty="0">
                <a:solidFill>
                  <a:srgbClr val="008000"/>
                </a:solidFill>
                <a:latin typeface="Courier" pitchFamily="2" charset="0"/>
              </a:rPr>
              <a:t>set</a:t>
            </a:r>
            <a:r>
              <a:rPr lang="en-US" sz="1400" dirty="0">
                <a:solidFill>
                  <a:srgbClr val="BBBBBB"/>
                </a:solidFill>
                <a:latin typeface="Courier" pitchFamily="2" charset="0"/>
              </a:rPr>
              <a:t> </a:t>
            </a:r>
            <a:r>
              <a:rPr lang="en-US" sz="1400" dirty="0">
                <a:latin typeface="Courier" pitchFamily="2" charset="0"/>
              </a:rPr>
              <a:t>happy?</a:t>
            </a:r>
            <a:r>
              <a:rPr lang="en-US" sz="1400" dirty="0">
                <a:solidFill>
                  <a:srgbClr val="BBBBBB"/>
                </a:solidFill>
                <a:latin typeface="Courier" pitchFamily="2" charset="0"/>
              </a:rPr>
              <a:t> </a:t>
            </a:r>
            <a:r>
              <a:rPr lang="en-US" sz="1400" dirty="0">
                <a:latin typeface="Courier" pitchFamily="2" charset="0"/>
              </a:rPr>
              <a:t>similar-nearby</a:t>
            </a:r>
            <a:r>
              <a:rPr lang="en-US" sz="1400" dirty="0">
                <a:solidFill>
                  <a:srgbClr val="BBBBBB"/>
                </a:solidFill>
                <a:latin typeface="Courier" pitchFamily="2" charset="0"/>
              </a:rPr>
              <a:t> </a:t>
            </a:r>
            <a:r>
              <a:rPr lang="en-US" sz="1400" dirty="0">
                <a:solidFill>
                  <a:srgbClr val="666666"/>
                </a:solidFill>
                <a:latin typeface="Courier" pitchFamily="2" charset="0"/>
              </a:rPr>
              <a:t>&gt;=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latin typeface="Courier" pitchFamily="2" charset="0"/>
              </a:rPr>
              <a:t>%-similar-wanted</a:t>
            </a:r>
            <a:r>
              <a:rPr lang="en-US" sz="1400" dirty="0">
                <a:solidFill>
                  <a:srgbClr val="BBBBBB"/>
                </a:solidFill>
                <a:latin typeface="Courier" pitchFamily="2" charset="0"/>
              </a:rPr>
              <a:t> </a:t>
            </a:r>
            <a:r>
              <a:rPr lang="en-US" sz="1400" dirty="0">
                <a:solidFill>
                  <a:srgbClr val="666666"/>
                </a:solidFill>
                <a:latin typeface="Courier" pitchFamily="2" charset="0"/>
              </a:rPr>
              <a:t>*</a:t>
            </a:r>
            <a:r>
              <a:rPr lang="en-US" sz="1400" dirty="0">
                <a:solidFill>
                  <a:srgbClr val="BBBBBB"/>
                </a:solidFill>
                <a:latin typeface="Courier" pitchFamily="2" charset="0"/>
              </a:rPr>
              <a:t> </a:t>
            </a:r>
            <a:r>
              <a:rPr lang="en-US" sz="1400" dirty="0">
                <a:latin typeface="Courier" pitchFamily="2" charset="0"/>
              </a:rPr>
              <a:t>total-nearby</a:t>
            </a:r>
            <a:r>
              <a:rPr lang="en-US" sz="1400" dirty="0">
                <a:solidFill>
                  <a:srgbClr val="BBBBBB"/>
                </a:solidFill>
                <a:latin typeface="Courier" pitchFamily="2" charset="0"/>
              </a:rPr>
              <a:t> </a:t>
            </a:r>
            <a:r>
              <a:rPr lang="en-US" sz="1400" dirty="0">
                <a:solidFill>
                  <a:srgbClr val="666666"/>
                </a:solidFill>
                <a:latin typeface="Courier" pitchFamily="2" charset="0"/>
              </a:rPr>
              <a:t>/</a:t>
            </a:r>
            <a:r>
              <a:rPr lang="en-US" sz="1400" dirty="0">
                <a:solidFill>
                  <a:srgbClr val="BBBBBB"/>
                </a:solidFill>
                <a:latin typeface="Courier" pitchFamily="2" charset="0"/>
              </a:rPr>
              <a:t> </a:t>
            </a:r>
            <a:r>
              <a:rPr lang="en-US" sz="1400" dirty="0">
                <a:solidFill>
                  <a:srgbClr val="666666"/>
                </a:solidFill>
                <a:latin typeface="Courier" pitchFamily="2" charset="0"/>
              </a:rPr>
              <a:t>100</a:t>
            </a:r>
            <a:r>
              <a:rPr lang="en-US" sz="1400" b="1" dirty="0">
                <a:solidFill>
                  <a:srgbClr val="0000FF"/>
                </a:solidFill>
                <a:latin typeface="Courier" pitchFamily="2" charset="0"/>
              </a:rPr>
              <a:t>)</a:t>
            </a:r>
            <a:endParaRPr lang="en-US" sz="1400" dirty="0">
              <a:latin typeface="Courier" pitchFamily="2" charset="0"/>
            </a:endParaRPr>
          </a:p>
        </p:txBody>
      </p:sp>
    </p:spTree>
    <p:extLst>
      <p:ext uri="{BB962C8B-B14F-4D97-AF65-F5344CB8AC3E}">
        <p14:creationId xmlns:p14="http://schemas.microsoft.com/office/powerpoint/2010/main" val="81929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49E6-5049-FB41-8836-E9506DA8AD9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673FFE6D-1FEF-BC4B-BF8D-0F81A4CB0ACB}"/>
              </a:ext>
            </a:extLst>
          </p:cNvPr>
          <p:cNvSpPr>
            <a:spLocks noGrp="1"/>
          </p:cNvSpPr>
          <p:nvPr>
            <p:ph idx="1"/>
          </p:nvPr>
        </p:nvSpPr>
        <p:spPr/>
        <p:txBody>
          <a:bodyPr/>
          <a:lstStyle/>
          <a:p>
            <a:pPr marL="0" indent="0">
              <a:buNone/>
            </a:pPr>
            <a:endParaRPr lang="en-US" dirty="0"/>
          </a:p>
          <a:p>
            <a:r>
              <a:rPr lang="en-US" dirty="0"/>
              <a:t>By the end of this practical lab you will be able to:</a:t>
            </a:r>
          </a:p>
          <a:p>
            <a:r>
              <a:rPr lang="en-US" dirty="0"/>
              <a:t>Understand how to set up NetLogo</a:t>
            </a:r>
          </a:p>
          <a:p>
            <a:r>
              <a:rPr lang="en-US" dirty="0"/>
              <a:t>Run a basic ABM</a:t>
            </a:r>
          </a:p>
          <a:p>
            <a:r>
              <a:rPr lang="en-US" dirty="0"/>
              <a:t>Understand how altering a parameter can impact a model. </a:t>
            </a:r>
          </a:p>
          <a:p>
            <a:endParaRPr lang="en-US" dirty="0"/>
          </a:p>
          <a:p>
            <a:endParaRPr lang="en-US" dirty="0"/>
          </a:p>
        </p:txBody>
      </p:sp>
    </p:spTree>
    <p:extLst>
      <p:ext uri="{BB962C8B-B14F-4D97-AF65-F5344CB8AC3E}">
        <p14:creationId xmlns:p14="http://schemas.microsoft.com/office/powerpoint/2010/main" val="103839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0EB3-9AE5-0F47-997A-41A933CD13F5}"/>
              </a:ext>
            </a:extLst>
          </p:cNvPr>
          <p:cNvSpPr>
            <a:spLocks noGrp="1"/>
          </p:cNvSpPr>
          <p:nvPr>
            <p:ph type="title"/>
          </p:nvPr>
        </p:nvSpPr>
        <p:spPr/>
        <p:txBody>
          <a:bodyPr/>
          <a:lstStyle/>
          <a:p>
            <a:r>
              <a:rPr lang="en-US" dirty="0"/>
              <a:t>Segregation Model: Agents</a:t>
            </a:r>
          </a:p>
        </p:txBody>
      </p:sp>
      <p:sp>
        <p:nvSpPr>
          <p:cNvPr id="3" name="Content Placeholder 2">
            <a:extLst>
              <a:ext uri="{FF2B5EF4-FFF2-40B4-BE49-F238E27FC236}">
                <a16:creationId xmlns:a16="http://schemas.microsoft.com/office/drawing/2014/main" id="{CE6B47FC-2CBF-DB4A-8F1A-06705A14A1A0}"/>
              </a:ext>
            </a:extLst>
          </p:cNvPr>
          <p:cNvSpPr>
            <a:spLocks noGrp="1"/>
          </p:cNvSpPr>
          <p:nvPr>
            <p:ph idx="1"/>
          </p:nvPr>
        </p:nvSpPr>
        <p:spPr/>
        <p:txBody>
          <a:bodyPr/>
          <a:lstStyle/>
          <a:p>
            <a:r>
              <a:rPr lang="en-US" b="1" dirty="0"/>
              <a:t>Actions</a:t>
            </a:r>
          </a:p>
          <a:p>
            <a:r>
              <a:rPr lang="en-US" dirty="0"/>
              <a:t>The final aspect of behavior to define is what occurs where a decision to move is made. Following a decision to move, the agent is randomly assigned to another cell.</a:t>
            </a:r>
          </a:p>
        </p:txBody>
      </p:sp>
      <p:sp>
        <p:nvSpPr>
          <p:cNvPr id="4" name="TextBox 3">
            <a:extLst>
              <a:ext uri="{FF2B5EF4-FFF2-40B4-BE49-F238E27FC236}">
                <a16:creationId xmlns:a16="http://schemas.microsoft.com/office/drawing/2014/main" id="{4C4AF3BE-1A76-F946-8FC7-EC0529F2C13C}"/>
              </a:ext>
            </a:extLst>
          </p:cNvPr>
          <p:cNvSpPr txBox="1"/>
          <p:nvPr/>
        </p:nvSpPr>
        <p:spPr>
          <a:xfrm>
            <a:off x="1073422" y="4001294"/>
            <a:ext cx="10280378" cy="1815882"/>
          </a:xfrm>
          <a:prstGeom prst="rect">
            <a:avLst/>
          </a:prstGeom>
          <a:noFill/>
        </p:spPr>
        <p:txBody>
          <a:bodyPr wrap="none" rtlCol="0">
            <a:spAutoFit/>
          </a:bodyPr>
          <a:lstStyle/>
          <a:p>
            <a:r>
              <a:rPr lang="en-US" sz="1400" i="1" dirty="0">
                <a:solidFill>
                  <a:srgbClr val="408080"/>
                </a:solidFill>
                <a:latin typeface="Courier" pitchFamily="2" charset="0"/>
              </a:rPr>
              <a:t>;; move until we find an unoccupied spot</a:t>
            </a:r>
            <a:endParaRPr lang="en-US" sz="1400" dirty="0">
              <a:solidFill>
                <a:srgbClr val="408080"/>
              </a:solidFill>
              <a:latin typeface="Courier" pitchFamily="2" charset="0"/>
            </a:endParaRPr>
          </a:p>
          <a:p>
            <a:r>
              <a:rPr lang="en-US" sz="1400" b="1" dirty="0">
                <a:solidFill>
                  <a:srgbClr val="008000"/>
                </a:solidFill>
                <a:latin typeface="Courier" pitchFamily="2" charset="0"/>
              </a:rPr>
              <a:t>to</a:t>
            </a:r>
            <a:r>
              <a:rPr lang="en-US" sz="1400" dirty="0">
                <a:solidFill>
                  <a:srgbClr val="BBBBBB"/>
                </a:solidFill>
                <a:latin typeface="Courier" pitchFamily="2" charset="0"/>
              </a:rPr>
              <a:t> </a:t>
            </a:r>
            <a:r>
              <a:rPr lang="en-US" sz="1400" dirty="0">
                <a:latin typeface="Courier" pitchFamily="2" charset="0"/>
              </a:rPr>
              <a:t>find-new-spot</a:t>
            </a:r>
          </a:p>
          <a:p>
            <a:r>
              <a:rPr lang="en-US" sz="1400" dirty="0">
                <a:solidFill>
                  <a:srgbClr val="BBBBBB"/>
                </a:solidFill>
                <a:latin typeface="Courier" pitchFamily="2" charset="0"/>
              </a:rPr>
              <a:t>  </a:t>
            </a:r>
            <a:r>
              <a:rPr lang="en-US" sz="1400" b="1" dirty="0">
                <a:solidFill>
                  <a:srgbClr val="008000"/>
                </a:solidFill>
                <a:latin typeface="Courier" pitchFamily="2" charset="0"/>
              </a:rPr>
              <a:t>rt</a:t>
            </a:r>
            <a:r>
              <a:rPr lang="en-US" sz="1400" dirty="0">
                <a:solidFill>
                  <a:srgbClr val="BBBBBB"/>
                </a:solidFill>
                <a:latin typeface="Courier" pitchFamily="2" charset="0"/>
              </a:rPr>
              <a:t> </a:t>
            </a:r>
            <a:r>
              <a:rPr lang="en-US" sz="1400" dirty="0">
                <a:solidFill>
                  <a:srgbClr val="0000FF"/>
                </a:solidFill>
                <a:latin typeface="Courier" pitchFamily="2" charset="0"/>
              </a:rPr>
              <a:t>random-float</a:t>
            </a:r>
            <a:r>
              <a:rPr lang="en-US" sz="1400" dirty="0">
                <a:solidFill>
                  <a:srgbClr val="BBBBBB"/>
                </a:solidFill>
                <a:latin typeface="Courier" pitchFamily="2" charset="0"/>
              </a:rPr>
              <a:t> </a:t>
            </a:r>
            <a:r>
              <a:rPr lang="en-US" sz="1400" dirty="0">
                <a:solidFill>
                  <a:srgbClr val="666666"/>
                </a:solidFill>
                <a:latin typeface="Courier" pitchFamily="2" charset="0"/>
              </a:rPr>
              <a:t>360</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err="1">
                <a:solidFill>
                  <a:srgbClr val="008000"/>
                </a:solidFill>
                <a:latin typeface="Courier" pitchFamily="2" charset="0"/>
              </a:rPr>
              <a:t>fd</a:t>
            </a:r>
            <a:r>
              <a:rPr lang="en-US" sz="1400" dirty="0">
                <a:solidFill>
                  <a:srgbClr val="BBBBBB"/>
                </a:solidFill>
                <a:latin typeface="Courier" pitchFamily="2" charset="0"/>
              </a:rPr>
              <a:t> </a:t>
            </a:r>
            <a:r>
              <a:rPr lang="en-US" sz="1400" dirty="0">
                <a:solidFill>
                  <a:srgbClr val="0000FF"/>
                </a:solidFill>
                <a:latin typeface="Courier" pitchFamily="2" charset="0"/>
              </a:rPr>
              <a:t>random-float</a:t>
            </a:r>
            <a:r>
              <a:rPr lang="en-US" sz="1400" dirty="0">
                <a:solidFill>
                  <a:srgbClr val="BBBBBB"/>
                </a:solidFill>
                <a:latin typeface="Courier" pitchFamily="2" charset="0"/>
              </a:rPr>
              <a:t> </a:t>
            </a:r>
            <a:r>
              <a:rPr lang="en-US" sz="1400" dirty="0">
                <a:solidFill>
                  <a:srgbClr val="666666"/>
                </a:solidFill>
                <a:latin typeface="Courier" pitchFamily="2" charset="0"/>
              </a:rPr>
              <a:t>10</a:t>
            </a:r>
            <a:endParaRPr lang="en-US" sz="1400" dirty="0">
              <a:solidFill>
                <a:srgbClr val="0000FF"/>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if</a:t>
            </a:r>
            <a:r>
              <a:rPr lang="en-US" sz="1400" dirty="0">
                <a:solidFill>
                  <a:srgbClr val="BBBBBB"/>
                </a:solidFill>
                <a:latin typeface="Courier" pitchFamily="2" charset="0"/>
              </a:rPr>
              <a:t> </a:t>
            </a:r>
            <a:r>
              <a:rPr lang="en-US" sz="1400" dirty="0">
                <a:solidFill>
                  <a:srgbClr val="0000FF"/>
                </a:solidFill>
                <a:latin typeface="Courier" pitchFamily="2" charset="0"/>
              </a:rPr>
              <a:t>any?</a:t>
            </a:r>
            <a:r>
              <a:rPr lang="en-US" sz="1400" dirty="0">
                <a:solidFill>
                  <a:srgbClr val="BBBBBB"/>
                </a:solidFill>
                <a:latin typeface="Courier" pitchFamily="2" charset="0"/>
              </a:rPr>
              <a:t> </a:t>
            </a:r>
            <a:r>
              <a:rPr lang="en-US" sz="1400" dirty="0">
                <a:solidFill>
                  <a:srgbClr val="0000FF"/>
                </a:solidFill>
                <a:latin typeface="Courier" pitchFamily="2" charset="0"/>
              </a:rPr>
              <a:t>other</a:t>
            </a:r>
            <a:r>
              <a:rPr lang="en-US" sz="1400" dirty="0">
                <a:solidFill>
                  <a:srgbClr val="BBBBBB"/>
                </a:solidFill>
                <a:latin typeface="Courier" pitchFamily="2" charset="0"/>
              </a:rPr>
              <a:t> </a:t>
            </a:r>
            <a:r>
              <a:rPr lang="en-US" sz="1400" dirty="0">
                <a:solidFill>
                  <a:srgbClr val="0000FF"/>
                </a:solidFill>
                <a:latin typeface="Courier" pitchFamily="2" charset="0"/>
              </a:rPr>
              <a:t>turtles-here</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dirty="0">
                <a:solidFill>
                  <a:srgbClr val="000000"/>
                </a:solidFill>
                <a:latin typeface="Courier" pitchFamily="2" charset="0"/>
              </a:rPr>
              <a:t>find-new-spot</a:t>
            </a:r>
            <a:r>
              <a:rPr lang="en-US" sz="1400" dirty="0">
                <a:solidFill>
                  <a:srgbClr val="BBBBBB"/>
                </a:solidFill>
                <a:latin typeface="Courier" pitchFamily="2" charset="0"/>
              </a:rPr>
              <a:t> </a:t>
            </a:r>
            <a:r>
              <a:rPr lang="en-US" sz="1400" b="1" dirty="0">
                <a:solidFill>
                  <a:srgbClr val="0000FF"/>
                </a:solidFill>
                <a:latin typeface="Courier" pitchFamily="2" charset="0"/>
              </a:rPr>
              <a:t>]</a:t>
            </a:r>
            <a:r>
              <a:rPr lang="en-US" sz="1400" dirty="0">
                <a:solidFill>
                  <a:srgbClr val="BBBBBB"/>
                </a:solidFill>
                <a:latin typeface="Courier" pitchFamily="2" charset="0"/>
              </a:rPr>
              <a:t> </a:t>
            </a:r>
            <a:r>
              <a:rPr lang="en-US" sz="1400" i="1" dirty="0">
                <a:solidFill>
                  <a:srgbClr val="408080"/>
                </a:solidFill>
                <a:latin typeface="Courier" pitchFamily="2" charset="0"/>
              </a:rPr>
              <a:t>;; keep going until we find an unoccupied patch</a:t>
            </a:r>
            <a:endParaRPr lang="en-US" sz="1400" dirty="0">
              <a:solidFill>
                <a:srgbClr val="408080"/>
              </a:solidFill>
              <a:latin typeface="Courier" pitchFamily="2" charset="0"/>
            </a:endParaRPr>
          </a:p>
          <a:p>
            <a:r>
              <a:rPr lang="en-US" sz="1400" dirty="0">
                <a:solidFill>
                  <a:srgbClr val="BBBBBB"/>
                </a:solidFill>
                <a:latin typeface="Courier" pitchFamily="2" charset="0"/>
              </a:rPr>
              <a:t>  </a:t>
            </a:r>
            <a:r>
              <a:rPr lang="en-US" sz="1400" b="1" dirty="0">
                <a:solidFill>
                  <a:srgbClr val="008000"/>
                </a:solidFill>
                <a:latin typeface="Courier" pitchFamily="2" charset="0"/>
              </a:rPr>
              <a:t>move-to</a:t>
            </a:r>
            <a:r>
              <a:rPr lang="en-US" sz="1400" dirty="0">
                <a:solidFill>
                  <a:srgbClr val="BBBBBB"/>
                </a:solidFill>
                <a:latin typeface="Courier" pitchFamily="2" charset="0"/>
              </a:rPr>
              <a:t> </a:t>
            </a:r>
            <a:r>
              <a:rPr lang="en-US" sz="1400" dirty="0">
                <a:solidFill>
                  <a:srgbClr val="0000FF"/>
                </a:solidFill>
                <a:latin typeface="Courier" pitchFamily="2" charset="0"/>
              </a:rPr>
              <a:t>patch-here</a:t>
            </a:r>
            <a:r>
              <a:rPr lang="en-US" sz="1400" dirty="0">
                <a:solidFill>
                  <a:srgbClr val="BBBBBB"/>
                </a:solidFill>
                <a:latin typeface="Courier" pitchFamily="2" charset="0"/>
              </a:rPr>
              <a:t>  </a:t>
            </a:r>
            <a:r>
              <a:rPr lang="en-US" sz="1400" i="1" dirty="0">
                <a:solidFill>
                  <a:srgbClr val="408080"/>
                </a:solidFill>
                <a:latin typeface="Courier" pitchFamily="2" charset="0"/>
              </a:rPr>
              <a:t>;; move to center of patch</a:t>
            </a:r>
            <a:endParaRPr lang="en-US" sz="1400" dirty="0">
              <a:solidFill>
                <a:srgbClr val="408080"/>
              </a:solidFill>
              <a:latin typeface="Courier" pitchFamily="2" charset="0"/>
            </a:endParaRPr>
          </a:p>
          <a:p>
            <a:r>
              <a:rPr lang="en-US" sz="1400" b="1" dirty="0">
                <a:solidFill>
                  <a:srgbClr val="008000"/>
                </a:solidFill>
                <a:latin typeface="Courier" pitchFamily="2" charset="0"/>
              </a:rPr>
              <a:t>end</a:t>
            </a:r>
            <a:endParaRPr lang="en-US" sz="1400" dirty="0">
              <a:solidFill>
                <a:srgbClr val="008000"/>
              </a:solidFill>
              <a:latin typeface="Courier" pitchFamily="2" charset="0"/>
            </a:endParaRPr>
          </a:p>
          <a:p>
            <a:endParaRPr lang="en-US" sz="1400" dirty="0"/>
          </a:p>
        </p:txBody>
      </p:sp>
    </p:spTree>
    <p:extLst>
      <p:ext uri="{BB962C8B-B14F-4D97-AF65-F5344CB8AC3E}">
        <p14:creationId xmlns:p14="http://schemas.microsoft.com/office/powerpoint/2010/main" val="2811044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F34A-37C8-9B46-A616-8E1076DF6CC0}"/>
              </a:ext>
            </a:extLst>
          </p:cNvPr>
          <p:cNvSpPr>
            <a:spLocks noGrp="1"/>
          </p:cNvSpPr>
          <p:nvPr>
            <p:ph type="title"/>
          </p:nvPr>
        </p:nvSpPr>
        <p:spPr/>
        <p:txBody>
          <a:bodyPr/>
          <a:lstStyle/>
          <a:p>
            <a:r>
              <a:rPr lang="en-US" dirty="0"/>
              <a:t>Digging Deeper into NetLogo</a:t>
            </a:r>
          </a:p>
        </p:txBody>
      </p:sp>
      <p:sp>
        <p:nvSpPr>
          <p:cNvPr id="3" name="Content Placeholder 2">
            <a:extLst>
              <a:ext uri="{FF2B5EF4-FFF2-40B4-BE49-F238E27FC236}">
                <a16:creationId xmlns:a16="http://schemas.microsoft.com/office/drawing/2014/main" id="{B2B744CB-960B-304B-A7D4-BB0BFE7B8F35}"/>
              </a:ext>
            </a:extLst>
          </p:cNvPr>
          <p:cNvSpPr>
            <a:spLocks noGrp="1"/>
          </p:cNvSpPr>
          <p:nvPr>
            <p:ph idx="1"/>
          </p:nvPr>
        </p:nvSpPr>
        <p:spPr/>
        <p:txBody>
          <a:bodyPr>
            <a:normAutofit fontScale="70000" lnSpcReduction="20000"/>
          </a:bodyPr>
          <a:lstStyle/>
          <a:p>
            <a:r>
              <a:rPr lang="en-US" b="1" dirty="0"/>
              <a:t>Turtle</a:t>
            </a:r>
          </a:p>
          <a:p>
            <a:pPr lvl="1"/>
            <a:r>
              <a:rPr lang="en-US" dirty="0"/>
              <a:t>The basic agent in NetLogo</a:t>
            </a:r>
          </a:p>
          <a:p>
            <a:pPr lvl="1"/>
            <a:r>
              <a:rPr lang="en-US" dirty="0"/>
              <a:t>Can age agent specific attributes</a:t>
            </a:r>
          </a:p>
          <a:p>
            <a:pPr lvl="1"/>
            <a:r>
              <a:rPr lang="en-US" dirty="0"/>
              <a:t>Distinct classes of agents can be defined using breeds operator</a:t>
            </a:r>
          </a:p>
          <a:p>
            <a:pPr lvl="1"/>
            <a:r>
              <a:rPr lang="en-US" dirty="0"/>
              <a:t>Capable of moving</a:t>
            </a:r>
          </a:p>
          <a:p>
            <a:r>
              <a:rPr lang="en-US" b="1" dirty="0"/>
              <a:t>Patch</a:t>
            </a:r>
          </a:p>
          <a:p>
            <a:pPr lvl="1"/>
            <a:r>
              <a:rPr lang="en-US" dirty="0"/>
              <a:t>The basic landscape element in NetLogo</a:t>
            </a:r>
          </a:p>
          <a:p>
            <a:pPr lvl="1"/>
            <a:r>
              <a:rPr lang="en-US" dirty="0"/>
              <a:t>Can have patch-­‐speciﬁc attributes</a:t>
            </a:r>
          </a:p>
          <a:p>
            <a:pPr lvl="1"/>
            <a:r>
              <a:rPr lang="en-US" dirty="0"/>
              <a:t>Not capable of moving</a:t>
            </a:r>
          </a:p>
          <a:p>
            <a:pPr lvl="1"/>
            <a:r>
              <a:rPr lang="en-US" dirty="0"/>
              <a:t>Patch variables can be directly accessible by any turtle standing on it</a:t>
            </a:r>
          </a:p>
          <a:p>
            <a:r>
              <a:rPr lang="en-US" b="1" dirty="0"/>
              <a:t>Link</a:t>
            </a:r>
          </a:p>
          <a:p>
            <a:pPr lvl="1"/>
            <a:r>
              <a:rPr lang="en-US" dirty="0"/>
              <a:t>Represents a link between agents</a:t>
            </a:r>
          </a:p>
          <a:p>
            <a:pPr lvl="1"/>
            <a:r>
              <a:rPr lang="en-US" dirty="0"/>
              <a:t>Can have attributes</a:t>
            </a:r>
          </a:p>
          <a:p>
            <a:pPr lvl="1"/>
            <a:r>
              <a:rPr lang="en-US" dirty="0"/>
              <a:t>Can move, but only via being attached to/from other agents</a:t>
            </a:r>
          </a:p>
          <a:p>
            <a:pPr lvl="1"/>
            <a:r>
              <a:rPr lang="en-US" dirty="0"/>
              <a:t>Doesn’t exist except in conjunction with agents</a:t>
            </a:r>
          </a:p>
          <a:p>
            <a:endParaRPr lang="en-US" dirty="0"/>
          </a:p>
          <a:p>
            <a:endParaRPr lang="en-US" dirty="0"/>
          </a:p>
        </p:txBody>
      </p:sp>
      <p:sp>
        <p:nvSpPr>
          <p:cNvPr id="4" name="Shape">
            <a:extLst>
              <a:ext uri="{FF2B5EF4-FFF2-40B4-BE49-F238E27FC236}">
                <a16:creationId xmlns:a16="http://schemas.microsoft.com/office/drawing/2014/main" id="{410BD8D2-BD96-D746-AB68-9B9517C9072D}"/>
              </a:ext>
            </a:extLst>
          </p:cNvPr>
          <p:cNvSpPr/>
          <p:nvPr/>
        </p:nvSpPr>
        <p:spPr>
          <a:xfrm>
            <a:off x="9435558" y="1676317"/>
            <a:ext cx="334833" cy="7171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9914"/>
                </a:lnTo>
                <a:lnTo>
                  <a:pt x="141" y="9048"/>
                </a:lnTo>
                <a:lnTo>
                  <a:pt x="314" y="8205"/>
                </a:lnTo>
                <a:lnTo>
                  <a:pt x="551" y="7386"/>
                </a:lnTo>
                <a:lnTo>
                  <a:pt x="849" y="6596"/>
                </a:lnTo>
                <a:lnTo>
                  <a:pt x="1205" y="5837"/>
                </a:lnTo>
                <a:lnTo>
                  <a:pt x="1618" y="5111"/>
                </a:lnTo>
                <a:lnTo>
                  <a:pt x="2084" y="4422"/>
                </a:lnTo>
                <a:lnTo>
                  <a:pt x="3163" y="3163"/>
                </a:lnTo>
                <a:lnTo>
                  <a:pt x="4422" y="2084"/>
                </a:lnTo>
                <a:lnTo>
                  <a:pt x="5837" y="1205"/>
                </a:lnTo>
                <a:lnTo>
                  <a:pt x="7386" y="551"/>
                </a:lnTo>
                <a:lnTo>
                  <a:pt x="9048" y="141"/>
                </a:lnTo>
                <a:lnTo>
                  <a:pt x="10800" y="0"/>
                </a:lnTo>
                <a:lnTo>
                  <a:pt x="11686" y="36"/>
                </a:lnTo>
                <a:lnTo>
                  <a:pt x="13395" y="314"/>
                </a:lnTo>
                <a:lnTo>
                  <a:pt x="15004" y="849"/>
                </a:lnTo>
                <a:lnTo>
                  <a:pt x="16489" y="1618"/>
                </a:lnTo>
                <a:lnTo>
                  <a:pt x="17828" y="2600"/>
                </a:lnTo>
                <a:lnTo>
                  <a:pt x="19000" y="3771"/>
                </a:lnTo>
                <a:lnTo>
                  <a:pt x="19982" y="5111"/>
                </a:lnTo>
                <a:lnTo>
                  <a:pt x="20394" y="5837"/>
                </a:lnTo>
                <a:lnTo>
                  <a:pt x="20751" y="6596"/>
                </a:lnTo>
                <a:lnTo>
                  <a:pt x="21049" y="7386"/>
                </a:lnTo>
                <a:lnTo>
                  <a:pt x="21286" y="8205"/>
                </a:lnTo>
                <a:lnTo>
                  <a:pt x="21459" y="9048"/>
                </a:lnTo>
                <a:lnTo>
                  <a:pt x="21564" y="9914"/>
                </a:lnTo>
                <a:lnTo>
                  <a:pt x="21600" y="10800"/>
                </a:lnTo>
                <a:lnTo>
                  <a:pt x="21564" y="11686"/>
                </a:lnTo>
                <a:lnTo>
                  <a:pt x="21459" y="12552"/>
                </a:lnTo>
                <a:lnTo>
                  <a:pt x="21286" y="13395"/>
                </a:lnTo>
                <a:lnTo>
                  <a:pt x="21049" y="14214"/>
                </a:lnTo>
                <a:lnTo>
                  <a:pt x="20751" y="15004"/>
                </a:lnTo>
                <a:lnTo>
                  <a:pt x="20394" y="15763"/>
                </a:lnTo>
                <a:lnTo>
                  <a:pt x="19982" y="16489"/>
                </a:lnTo>
                <a:lnTo>
                  <a:pt x="19516" y="17178"/>
                </a:lnTo>
                <a:lnTo>
                  <a:pt x="18437" y="18437"/>
                </a:lnTo>
                <a:lnTo>
                  <a:pt x="17178" y="19516"/>
                </a:lnTo>
                <a:lnTo>
                  <a:pt x="15763" y="20395"/>
                </a:lnTo>
                <a:lnTo>
                  <a:pt x="14214" y="21049"/>
                </a:lnTo>
                <a:lnTo>
                  <a:pt x="12552" y="21459"/>
                </a:lnTo>
                <a:lnTo>
                  <a:pt x="10800" y="21600"/>
                </a:lnTo>
                <a:lnTo>
                  <a:pt x="9914" y="21564"/>
                </a:lnTo>
                <a:lnTo>
                  <a:pt x="8205" y="21286"/>
                </a:lnTo>
                <a:lnTo>
                  <a:pt x="6596" y="20751"/>
                </a:lnTo>
                <a:lnTo>
                  <a:pt x="5111" y="19982"/>
                </a:lnTo>
                <a:lnTo>
                  <a:pt x="3771" y="19000"/>
                </a:lnTo>
                <a:lnTo>
                  <a:pt x="2600" y="17829"/>
                </a:lnTo>
                <a:lnTo>
                  <a:pt x="1618" y="16489"/>
                </a:lnTo>
                <a:lnTo>
                  <a:pt x="1205" y="15763"/>
                </a:lnTo>
                <a:lnTo>
                  <a:pt x="849" y="15004"/>
                </a:lnTo>
                <a:lnTo>
                  <a:pt x="551" y="14214"/>
                </a:lnTo>
                <a:lnTo>
                  <a:pt x="314" y="13395"/>
                </a:lnTo>
                <a:lnTo>
                  <a:pt x="141" y="12552"/>
                </a:lnTo>
                <a:lnTo>
                  <a:pt x="36" y="11686"/>
                </a:lnTo>
                <a:lnTo>
                  <a:pt x="0" y="10800"/>
                </a:lnTo>
                <a:close/>
              </a:path>
            </a:pathLst>
          </a:custGeom>
          <a:ln w="25399">
            <a:solidFill>
              <a:srgbClr val="000000"/>
            </a:solidFill>
          </a:ln>
        </p:spPr>
        <p:txBody>
          <a:bodyPr lIns="45719" rIns="45719"/>
          <a:lstStyle/>
          <a:p>
            <a:pPr>
              <a:defRPr sz="1500"/>
            </a:pPr>
            <a:endParaRPr/>
          </a:p>
        </p:txBody>
      </p:sp>
      <p:sp>
        <p:nvSpPr>
          <p:cNvPr id="5" name="Shape">
            <a:extLst>
              <a:ext uri="{FF2B5EF4-FFF2-40B4-BE49-F238E27FC236}">
                <a16:creationId xmlns:a16="http://schemas.microsoft.com/office/drawing/2014/main" id="{9E2018D9-9E07-A04F-AD9B-1A8D037107D7}"/>
              </a:ext>
            </a:extLst>
          </p:cNvPr>
          <p:cNvSpPr/>
          <p:nvPr/>
        </p:nvSpPr>
        <p:spPr>
          <a:xfrm>
            <a:off x="9534686" y="1586670"/>
            <a:ext cx="136577" cy="1792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56" y="12638"/>
                </a:lnTo>
                <a:lnTo>
                  <a:pt x="575" y="14286"/>
                </a:lnTo>
                <a:lnTo>
                  <a:pt x="1236" y="15822"/>
                </a:lnTo>
                <a:lnTo>
                  <a:pt x="2117" y="17223"/>
                </a:lnTo>
                <a:lnTo>
                  <a:pt x="3196" y="18470"/>
                </a:lnTo>
                <a:lnTo>
                  <a:pt x="4452" y="19538"/>
                </a:lnTo>
                <a:lnTo>
                  <a:pt x="5862" y="20407"/>
                </a:lnTo>
                <a:lnTo>
                  <a:pt x="7404" y="21055"/>
                </a:lnTo>
                <a:lnTo>
                  <a:pt x="9058" y="21460"/>
                </a:lnTo>
                <a:lnTo>
                  <a:pt x="10800" y="21600"/>
                </a:lnTo>
                <a:lnTo>
                  <a:pt x="10901" y="21599"/>
                </a:lnTo>
                <a:lnTo>
                  <a:pt x="12638" y="21444"/>
                </a:lnTo>
                <a:lnTo>
                  <a:pt x="14286" y="21025"/>
                </a:lnTo>
                <a:lnTo>
                  <a:pt x="15822" y="20364"/>
                </a:lnTo>
                <a:lnTo>
                  <a:pt x="17224" y="19483"/>
                </a:lnTo>
                <a:lnTo>
                  <a:pt x="18470" y="18404"/>
                </a:lnTo>
                <a:lnTo>
                  <a:pt x="19538" y="17148"/>
                </a:lnTo>
                <a:lnTo>
                  <a:pt x="20407" y="15738"/>
                </a:lnTo>
                <a:lnTo>
                  <a:pt x="21055" y="14195"/>
                </a:lnTo>
                <a:lnTo>
                  <a:pt x="21460" y="12542"/>
                </a:lnTo>
                <a:lnTo>
                  <a:pt x="21600" y="10800"/>
                </a:lnTo>
                <a:lnTo>
                  <a:pt x="21600" y="10699"/>
                </a:lnTo>
                <a:lnTo>
                  <a:pt x="21444" y="8961"/>
                </a:lnTo>
                <a:lnTo>
                  <a:pt x="21025" y="7314"/>
                </a:lnTo>
                <a:lnTo>
                  <a:pt x="20364" y="5778"/>
                </a:lnTo>
                <a:lnTo>
                  <a:pt x="19483" y="4376"/>
                </a:lnTo>
                <a:lnTo>
                  <a:pt x="18404" y="3130"/>
                </a:lnTo>
                <a:lnTo>
                  <a:pt x="17148" y="2062"/>
                </a:lnTo>
                <a:lnTo>
                  <a:pt x="15738" y="1192"/>
                </a:lnTo>
                <a:lnTo>
                  <a:pt x="14195" y="544"/>
                </a:lnTo>
                <a:lnTo>
                  <a:pt x="12542" y="140"/>
                </a:lnTo>
                <a:lnTo>
                  <a:pt x="10800" y="0"/>
                </a:lnTo>
                <a:lnTo>
                  <a:pt x="10699" y="0"/>
                </a:lnTo>
                <a:lnTo>
                  <a:pt x="8961" y="156"/>
                </a:lnTo>
                <a:lnTo>
                  <a:pt x="7314" y="575"/>
                </a:lnTo>
                <a:lnTo>
                  <a:pt x="5778" y="1236"/>
                </a:lnTo>
                <a:lnTo>
                  <a:pt x="4376" y="2117"/>
                </a:lnTo>
                <a:lnTo>
                  <a:pt x="3130" y="3196"/>
                </a:lnTo>
                <a:lnTo>
                  <a:pt x="2062" y="4452"/>
                </a:lnTo>
                <a:lnTo>
                  <a:pt x="1192" y="5862"/>
                </a:lnTo>
                <a:lnTo>
                  <a:pt x="545" y="7404"/>
                </a:lnTo>
                <a:lnTo>
                  <a:pt x="140" y="9058"/>
                </a:lnTo>
                <a:lnTo>
                  <a:pt x="0" y="10800"/>
                </a:lnTo>
                <a:close/>
              </a:path>
            </a:pathLst>
          </a:custGeom>
          <a:solidFill>
            <a:srgbClr val="AAC46B"/>
          </a:solidFill>
          <a:ln w="12700">
            <a:miter lim="400000"/>
          </a:ln>
        </p:spPr>
        <p:txBody>
          <a:bodyPr lIns="45719" rIns="45719"/>
          <a:lstStyle/>
          <a:p>
            <a:pPr>
              <a:defRPr sz="1500"/>
            </a:pPr>
            <a:endParaRPr/>
          </a:p>
        </p:txBody>
      </p:sp>
      <p:sp>
        <p:nvSpPr>
          <p:cNvPr id="6" name="Shape">
            <a:extLst>
              <a:ext uri="{FF2B5EF4-FFF2-40B4-BE49-F238E27FC236}">
                <a16:creationId xmlns:a16="http://schemas.microsoft.com/office/drawing/2014/main" id="{D7E25C74-754C-FE45-957E-9D66BB23AF5F}"/>
              </a:ext>
            </a:extLst>
          </p:cNvPr>
          <p:cNvSpPr/>
          <p:nvPr/>
        </p:nvSpPr>
        <p:spPr>
          <a:xfrm>
            <a:off x="9367270" y="1753380"/>
            <a:ext cx="136577" cy="1792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56" y="12638"/>
                </a:lnTo>
                <a:lnTo>
                  <a:pt x="575" y="14286"/>
                </a:lnTo>
                <a:lnTo>
                  <a:pt x="1236" y="15822"/>
                </a:lnTo>
                <a:lnTo>
                  <a:pt x="2117" y="17224"/>
                </a:lnTo>
                <a:lnTo>
                  <a:pt x="3196" y="18470"/>
                </a:lnTo>
                <a:lnTo>
                  <a:pt x="4452" y="19538"/>
                </a:lnTo>
                <a:lnTo>
                  <a:pt x="5862" y="20407"/>
                </a:lnTo>
                <a:lnTo>
                  <a:pt x="7405" y="21055"/>
                </a:lnTo>
                <a:lnTo>
                  <a:pt x="9058" y="21460"/>
                </a:lnTo>
                <a:lnTo>
                  <a:pt x="10800" y="21600"/>
                </a:lnTo>
                <a:lnTo>
                  <a:pt x="10901" y="21599"/>
                </a:lnTo>
                <a:lnTo>
                  <a:pt x="12638" y="21444"/>
                </a:lnTo>
                <a:lnTo>
                  <a:pt x="14286" y="21025"/>
                </a:lnTo>
                <a:lnTo>
                  <a:pt x="15822" y="20364"/>
                </a:lnTo>
                <a:lnTo>
                  <a:pt x="17224" y="19483"/>
                </a:lnTo>
                <a:lnTo>
                  <a:pt x="18470" y="18404"/>
                </a:lnTo>
                <a:lnTo>
                  <a:pt x="19538" y="17148"/>
                </a:lnTo>
                <a:lnTo>
                  <a:pt x="20407" y="15738"/>
                </a:lnTo>
                <a:lnTo>
                  <a:pt x="21055" y="14196"/>
                </a:lnTo>
                <a:lnTo>
                  <a:pt x="21460" y="12542"/>
                </a:lnTo>
                <a:lnTo>
                  <a:pt x="21600" y="10800"/>
                </a:lnTo>
                <a:lnTo>
                  <a:pt x="21600" y="10699"/>
                </a:lnTo>
                <a:lnTo>
                  <a:pt x="21444" y="8962"/>
                </a:lnTo>
                <a:lnTo>
                  <a:pt x="21025" y="7314"/>
                </a:lnTo>
                <a:lnTo>
                  <a:pt x="20364" y="5778"/>
                </a:lnTo>
                <a:lnTo>
                  <a:pt x="19483" y="4376"/>
                </a:lnTo>
                <a:lnTo>
                  <a:pt x="18404" y="3130"/>
                </a:lnTo>
                <a:lnTo>
                  <a:pt x="17148" y="2062"/>
                </a:lnTo>
                <a:lnTo>
                  <a:pt x="15738" y="1192"/>
                </a:lnTo>
                <a:lnTo>
                  <a:pt x="14196" y="545"/>
                </a:lnTo>
                <a:lnTo>
                  <a:pt x="12542" y="140"/>
                </a:lnTo>
                <a:lnTo>
                  <a:pt x="10800" y="0"/>
                </a:lnTo>
                <a:lnTo>
                  <a:pt x="10699" y="0"/>
                </a:lnTo>
                <a:lnTo>
                  <a:pt x="8962" y="156"/>
                </a:lnTo>
                <a:lnTo>
                  <a:pt x="7314" y="575"/>
                </a:lnTo>
                <a:lnTo>
                  <a:pt x="5778" y="1236"/>
                </a:lnTo>
                <a:lnTo>
                  <a:pt x="4376" y="2117"/>
                </a:lnTo>
                <a:lnTo>
                  <a:pt x="3130" y="3196"/>
                </a:lnTo>
                <a:lnTo>
                  <a:pt x="2062" y="4452"/>
                </a:lnTo>
                <a:lnTo>
                  <a:pt x="1192" y="5862"/>
                </a:lnTo>
                <a:lnTo>
                  <a:pt x="545" y="7404"/>
                </a:lnTo>
                <a:lnTo>
                  <a:pt x="140" y="9058"/>
                </a:lnTo>
                <a:lnTo>
                  <a:pt x="0" y="10800"/>
                </a:lnTo>
                <a:close/>
              </a:path>
            </a:pathLst>
          </a:custGeom>
          <a:solidFill>
            <a:srgbClr val="AAC46B"/>
          </a:solidFill>
          <a:ln w="12700">
            <a:miter lim="400000"/>
          </a:ln>
        </p:spPr>
        <p:txBody>
          <a:bodyPr lIns="45719" rIns="45719"/>
          <a:lstStyle/>
          <a:p>
            <a:pPr>
              <a:defRPr sz="1500"/>
            </a:pPr>
            <a:endParaRPr/>
          </a:p>
        </p:txBody>
      </p:sp>
      <p:sp>
        <p:nvSpPr>
          <p:cNvPr id="7" name="Shape">
            <a:extLst>
              <a:ext uri="{FF2B5EF4-FFF2-40B4-BE49-F238E27FC236}">
                <a16:creationId xmlns:a16="http://schemas.microsoft.com/office/drawing/2014/main" id="{DCA8B8BD-DAD6-434C-9E7D-A025337B61F3}"/>
              </a:ext>
            </a:extLst>
          </p:cNvPr>
          <p:cNvSpPr/>
          <p:nvPr/>
        </p:nvSpPr>
        <p:spPr>
          <a:xfrm>
            <a:off x="9671263" y="1737653"/>
            <a:ext cx="136577" cy="1792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56" y="12638"/>
                </a:lnTo>
                <a:lnTo>
                  <a:pt x="575" y="14286"/>
                </a:lnTo>
                <a:lnTo>
                  <a:pt x="1236" y="15822"/>
                </a:lnTo>
                <a:lnTo>
                  <a:pt x="2117" y="17223"/>
                </a:lnTo>
                <a:lnTo>
                  <a:pt x="3196" y="18470"/>
                </a:lnTo>
                <a:lnTo>
                  <a:pt x="4452" y="19538"/>
                </a:lnTo>
                <a:lnTo>
                  <a:pt x="5862" y="20407"/>
                </a:lnTo>
                <a:lnTo>
                  <a:pt x="7404" y="21055"/>
                </a:lnTo>
                <a:lnTo>
                  <a:pt x="9058" y="21460"/>
                </a:lnTo>
                <a:lnTo>
                  <a:pt x="10800" y="21600"/>
                </a:lnTo>
                <a:lnTo>
                  <a:pt x="10901" y="21599"/>
                </a:lnTo>
                <a:lnTo>
                  <a:pt x="12638" y="21444"/>
                </a:lnTo>
                <a:lnTo>
                  <a:pt x="14286" y="21025"/>
                </a:lnTo>
                <a:lnTo>
                  <a:pt x="15822" y="20364"/>
                </a:lnTo>
                <a:lnTo>
                  <a:pt x="17224" y="19483"/>
                </a:lnTo>
                <a:lnTo>
                  <a:pt x="18470" y="18404"/>
                </a:lnTo>
                <a:lnTo>
                  <a:pt x="19538" y="17148"/>
                </a:lnTo>
                <a:lnTo>
                  <a:pt x="20407" y="15738"/>
                </a:lnTo>
                <a:lnTo>
                  <a:pt x="21055" y="14195"/>
                </a:lnTo>
                <a:lnTo>
                  <a:pt x="21460" y="12542"/>
                </a:lnTo>
                <a:lnTo>
                  <a:pt x="21600" y="10800"/>
                </a:lnTo>
                <a:lnTo>
                  <a:pt x="21600" y="10699"/>
                </a:lnTo>
                <a:lnTo>
                  <a:pt x="21444" y="8962"/>
                </a:lnTo>
                <a:lnTo>
                  <a:pt x="21025" y="7314"/>
                </a:lnTo>
                <a:lnTo>
                  <a:pt x="20364" y="5778"/>
                </a:lnTo>
                <a:lnTo>
                  <a:pt x="19483" y="4376"/>
                </a:lnTo>
                <a:lnTo>
                  <a:pt x="18404" y="3130"/>
                </a:lnTo>
                <a:lnTo>
                  <a:pt x="17148" y="2062"/>
                </a:lnTo>
                <a:lnTo>
                  <a:pt x="15738" y="1192"/>
                </a:lnTo>
                <a:lnTo>
                  <a:pt x="14195" y="545"/>
                </a:lnTo>
                <a:lnTo>
                  <a:pt x="12542" y="140"/>
                </a:lnTo>
                <a:lnTo>
                  <a:pt x="10800" y="0"/>
                </a:lnTo>
                <a:lnTo>
                  <a:pt x="10699" y="0"/>
                </a:lnTo>
                <a:lnTo>
                  <a:pt x="8961" y="156"/>
                </a:lnTo>
                <a:lnTo>
                  <a:pt x="7314" y="575"/>
                </a:lnTo>
                <a:lnTo>
                  <a:pt x="5778" y="1236"/>
                </a:lnTo>
                <a:lnTo>
                  <a:pt x="4376" y="2117"/>
                </a:lnTo>
                <a:lnTo>
                  <a:pt x="3130" y="3196"/>
                </a:lnTo>
                <a:lnTo>
                  <a:pt x="2062" y="4452"/>
                </a:lnTo>
                <a:lnTo>
                  <a:pt x="1192" y="5862"/>
                </a:lnTo>
                <a:lnTo>
                  <a:pt x="545" y="7404"/>
                </a:lnTo>
                <a:lnTo>
                  <a:pt x="140" y="9058"/>
                </a:lnTo>
                <a:lnTo>
                  <a:pt x="0" y="10800"/>
                </a:lnTo>
                <a:close/>
              </a:path>
            </a:pathLst>
          </a:custGeom>
          <a:solidFill>
            <a:srgbClr val="AAC46B"/>
          </a:solidFill>
          <a:ln w="12700">
            <a:miter lim="400000"/>
          </a:ln>
        </p:spPr>
        <p:txBody>
          <a:bodyPr lIns="45719" rIns="45719"/>
          <a:lstStyle/>
          <a:p>
            <a:pPr>
              <a:defRPr sz="1500"/>
            </a:pPr>
            <a:endParaRPr/>
          </a:p>
        </p:txBody>
      </p:sp>
      <p:sp>
        <p:nvSpPr>
          <p:cNvPr id="8" name="Shape">
            <a:extLst>
              <a:ext uri="{FF2B5EF4-FFF2-40B4-BE49-F238E27FC236}">
                <a16:creationId xmlns:a16="http://schemas.microsoft.com/office/drawing/2014/main" id="{87A8A46E-9B54-2A41-9FE6-42655D8E5C8B}"/>
              </a:ext>
            </a:extLst>
          </p:cNvPr>
          <p:cNvSpPr/>
          <p:nvPr/>
        </p:nvSpPr>
        <p:spPr>
          <a:xfrm>
            <a:off x="9398110" y="2154433"/>
            <a:ext cx="136577" cy="1792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56" y="12638"/>
                </a:lnTo>
                <a:lnTo>
                  <a:pt x="575" y="14286"/>
                </a:lnTo>
                <a:lnTo>
                  <a:pt x="1236" y="15822"/>
                </a:lnTo>
                <a:lnTo>
                  <a:pt x="2117" y="17224"/>
                </a:lnTo>
                <a:lnTo>
                  <a:pt x="3196" y="18470"/>
                </a:lnTo>
                <a:lnTo>
                  <a:pt x="4452" y="19538"/>
                </a:lnTo>
                <a:lnTo>
                  <a:pt x="5862" y="20407"/>
                </a:lnTo>
                <a:lnTo>
                  <a:pt x="7405" y="21055"/>
                </a:lnTo>
                <a:lnTo>
                  <a:pt x="9058" y="21460"/>
                </a:lnTo>
                <a:lnTo>
                  <a:pt x="10800" y="21600"/>
                </a:lnTo>
                <a:lnTo>
                  <a:pt x="10901" y="21599"/>
                </a:lnTo>
                <a:lnTo>
                  <a:pt x="12638" y="21444"/>
                </a:lnTo>
                <a:lnTo>
                  <a:pt x="14286" y="21025"/>
                </a:lnTo>
                <a:lnTo>
                  <a:pt x="15822" y="20364"/>
                </a:lnTo>
                <a:lnTo>
                  <a:pt x="17224" y="19483"/>
                </a:lnTo>
                <a:lnTo>
                  <a:pt x="18470" y="18404"/>
                </a:lnTo>
                <a:lnTo>
                  <a:pt x="19538" y="17148"/>
                </a:lnTo>
                <a:lnTo>
                  <a:pt x="20407" y="15738"/>
                </a:lnTo>
                <a:lnTo>
                  <a:pt x="21055" y="14196"/>
                </a:lnTo>
                <a:lnTo>
                  <a:pt x="21460" y="12542"/>
                </a:lnTo>
                <a:lnTo>
                  <a:pt x="21600" y="10800"/>
                </a:lnTo>
                <a:lnTo>
                  <a:pt x="21600" y="10699"/>
                </a:lnTo>
                <a:lnTo>
                  <a:pt x="21444" y="8962"/>
                </a:lnTo>
                <a:lnTo>
                  <a:pt x="21025" y="7314"/>
                </a:lnTo>
                <a:lnTo>
                  <a:pt x="20364" y="5778"/>
                </a:lnTo>
                <a:lnTo>
                  <a:pt x="19483" y="4376"/>
                </a:lnTo>
                <a:lnTo>
                  <a:pt x="18404" y="3130"/>
                </a:lnTo>
                <a:lnTo>
                  <a:pt x="17148" y="2062"/>
                </a:lnTo>
                <a:lnTo>
                  <a:pt x="15738" y="1192"/>
                </a:lnTo>
                <a:lnTo>
                  <a:pt x="14196" y="545"/>
                </a:lnTo>
                <a:lnTo>
                  <a:pt x="12542" y="140"/>
                </a:lnTo>
                <a:lnTo>
                  <a:pt x="10800" y="0"/>
                </a:lnTo>
                <a:lnTo>
                  <a:pt x="10699" y="0"/>
                </a:lnTo>
                <a:lnTo>
                  <a:pt x="8962" y="156"/>
                </a:lnTo>
                <a:lnTo>
                  <a:pt x="7314" y="575"/>
                </a:lnTo>
                <a:lnTo>
                  <a:pt x="5778" y="1236"/>
                </a:lnTo>
                <a:lnTo>
                  <a:pt x="4376" y="2117"/>
                </a:lnTo>
                <a:lnTo>
                  <a:pt x="3130" y="3196"/>
                </a:lnTo>
                <a:lnTo>
                  <a:pt x="2062" y="4452"/>
                </a:lnTo>
                <a:lnTo>
                  <a:pt x="1192" y="5862"/>
                </a:lnTo>
                <a:lnTo>
                  <a:pt x="545" y="7404"/>
                </a:lnTo>
                <a:lnTo>
                  <a:pt x="140" y="9058"/>
                </a:lnTo>
                <a:lnTo>
                  <a:pt x="0" y="10800"/>
                </a:lnTo>
                <a:close/>
              </a:path>
            </a:pathLst>
          </a:custGeom>
          <a:solidFill>
            <a:srgbClr val="AAC46B"/>
          </a:solidFill>
          <a:ln w="12700">
            <a:miter lim="400000"/>
          </a:ln>
        </p:spPr>
        <p:txBody>
          <a:bodyPr lIns="45719" rIns="45719"/>
          <a:lstStyle/>
          <a:p>
            <a:pPr>
              <a:defRPr sz="1500"/>
            </a:pPr>
            <a:endParaRPr/>
          </a:p>
        </p:txBody>
      </p:sp>
      <p:sp>
        <p:nvSpPr>
          <p:cNvPr id="9" name="Shape">
            <a:extLst>
              <a:ext uri="{FF2B5EF4-FFF2-40B4-BE49-F238E27FC236}">
                <a16:creationId xmlns:a16="http://schemas.microsoft.com/office/drawing/2014/main" id="{920459C1-0BE9-1141-910F-886A0A000E4A}"/>
              </a:ext>
            </a:extLst>
          </p:cNvPr>
          <p:cNvSpPr/>
          <p:nvPr/>
        </p:nvSpPr>
        <p:spPr>
          <a:xfrm>
            <a:off x="9671260" y="2154433"/>
            <a:ext cx="136577" cy="1792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56" y="12638"/>
                </a:lnTo>
                <a:lnTo>
                  <a:pt x="575" y="14286"/>
                </a:lnTo>
                <a:lnTo>
                  <a:pt x="1236" y="15822"/>
                </a:lnTo>
                <a:lnTo>
                  <a:pt x="2117" y="17224"/>
                </a:lnTo>
                <a:lnTo>
                  <a:pt x="3196" y="18470"/>
                </a:lnTo>
                <a:lnTo>
                  <a:pt x="4452" y="19538"/>
                </a:lnTo>
                <a:lnTo>
                  <a:pt x="5862" y="20407"/>
                </a:lnTo>
                <a:lnTo>
                  <a:pt x="7405" y="21055"/>
                </a:lnTo>
                <a:lnTo>
                  <a:pt x="9058" y="21460"/>
                </a:lnTo>
                <a:lnTo>
                  <a:pt x="10800" y="21600"/>
                </a:lnTo>
                <a:lnTo>
                  <a:pt x="10901" y="21599"/>
                </a:lnTo>
                <a:lnTo>
                  <a:pt x="12638" y="21444"/>
                </a:lnTo>
                <a:lnTo>
                  <a:pt x="14286" y="21025"/>
                </a:lnTo>
                <a:lnTo>
                  <a:pt x="15822" y="20364"/>
                </a:lnTo>
                <a:lnTo>
                  <a:pt x="17224" y="19483"/>
                </a:lnTo>
                <a:lnTo>
                  <a:pt x="18470" y="18404"/>
                </a:lnTo>
                <a:lnTo>
                  <a:pt x="19538" y="17148"/>
                </a:lnTo>
                <a:lnTo>
                  <a:pt x="20407" y="15738"/>
                </a:lnTo>
                <a:lnTo>
                  <a:pt x="21055" y="14196"/>
                </a:lnTo>
                <a:lnTo>
                  <a:pt x="21460" y="12542"/>
                </a:lnTo>
                <a:lnTo>
                  <a:pt x="21600" y="10800"/>
                </a:lnTo>
                <a:lnTo>
                  <a:pt x="21600" y="10699"/>
                </a:lnTo>
                <a:lnTo>
                  <a:pt x="21444" y="8962"/>
                </a:lnTo>
                <a:lnTo>
                  <a:pt x="21025" y="7314"/>
                </a:lnTo>
                <a:lnTo>
                  <a:pt x="20364" y="5778"/>
                </a:lnTo>
                <a:lnTo>
                  <a:pt x="19483" y="4376"/>
                </a:lnTo>
                <a:lnTo>
                  <a:pt x="18404" y="3130"/>
                </a:lnTo>
                <a:lnTo>
                  <a:pt x="17148" y="2062"/>
                </a:lnTo>
                <a:lnTo>
                  <a:pt x="15738" y="1192"/>
                </a:lnTo>
                <a:lnTo>
                  <a:pt x="14196" y="545"/>
                </a:lnTo>
                <a:lnTo>
                  <a:pt x="12542" y="140"/>
                </a:lnTo>
                <a:lnTo>
                  <a:pt x="10800" y="0"/>
                </a:lnTo>
                <a:lnTo>
                  <a:pt x="10699" y="0"/>
                </a:lnTo>
                <a:lnTo>
                  <a:pt x="8962" y="156"/>
                </a:lnTo>
                <a:lnTo>
                  <a:pt x="7314" y="575"/>
                </a:lnTo>
                <a:lnTo>
                  <a:pt x="5778" y="1236"/>
                </a:lnTo>
                <a:lnTo>
                  <a:pt x="4376" y="2117"/>
                </a:lnTo>
                <a:lnTo>
                  <a:pt x="3130" y="3196"/>
                </a:lnTo>
                <a:lnTo>
                  <a:pt x="2062" y="4452"/>
                </a:lnTo>
                <a:lnTo>
                  <a:pt x="1192" y="5862"/>
                </a:lnTo>
                <a:lnTo>
                  <a:pt x="545" y="7404"/>
                </a:lnTo>
                <a:lnTo>
                  <a:pt x="140" y="9058"/>
                </a:lnTo>
                <a:lnTo>
                  <a:pt x="0" y="10800"/>
                </a:lnTo>
                <a:close/>
              </a:path>
            </a:pathLst>
          </a:custGeom>
          <a:solidFill>
            <a:srgbClr val="AAC46B"/>
          </a:solidFill>
          <a:ln w="12700">
            <a:miter lim="400000"/>
          </a:ln>
        </p:spPr>
        <p:txBody>
          <a:bodyPr lIns="45719" rIns="45719"/>
          <a:lstStyle/>
          <a:p>
            <a:pPr>
              <a:defRPr sz="1500"/>
            </a:pPr>
            <a:endParaRPr/>
          </a:p>
        </p:txBody>
      </p:sp>
      <p:sp>
        <p:nvSpPr>
          <p:cNvPr id="10" name="Line">
            <a:extLst>
              <a:ext uri="{FF2B5EF4-FFF2-40B4-BE49-F238E27FC236}">
                <a16:creationId xmlns:a16="http://schemas.microsoft.com/office/drawing/2014/main" id="{15F54F88-B66D-2045-9584-D38CAD7DE9B0}"/>
              </a:ext>
            </a:extLst>
          </p:cNvPr>
          <p:cNvSpPr/>
          <p:nvPr/>
        </p:nvSpPr>
        <p:spPr>
          <a:xfrm>
            <a:off x="9268307" y="2837445"/>
            <a:ext cx="1" cy="1411941"/>
          </a:xfrm>
          <a:prstGeom prst="line">
            <a:avLst/>
          </a:prstGeom>
          <a:ln w="9524">
            <a:solidFill>
              <a:srgbClr val="5A91C7"/>
            </a:solidFill>
          </a:ln>
        </p:spPr>
        <p:txBody>
          <a:bodyPr lIns="45719" rIns="45719"/>
          <a:lstStyle/>
          <a:p>
            <a:endParaRPr/>
          </a:p>
        </p:txBody>
      </p:sp>
      <p:sp>
        <p:nvSpPr>
          <p:cNvPr id="11" name="Shape">
            <a:extLst>
              <a:ext uri="{FF2B5EF4-FFF2-40B4-BE49-F238E27FC236}">
                <a16:creationId xmlns:a16="http://schemas.microsoft.com/office/drawing/2014/main" id="{80BBEA2F-D500-A04C-B1E4-2A99192B05F8}"/>
              </a:ext>
            </a:extLst>
          </p:cNvPr>
          <p:cNvSpPr/>
          <p:nvPr/>
        </p:nvSpPr>
        <p:spPr>
          <a:xfrm>
            <a:off x="10165364" y="5601155"/>
            <a:ext cx="403413" cy="4034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11686"/>
                </a:lnTo>
                <a:lnTo>
                  <a:pt x="141" y="12552"/>
                </a:lnTo>
                <a:lnTo>
                  <a:pt x="314" y="13395"/>
                </a:lnTo>
                <a:lnTo>
                  <a:pt x="551" y="14214"/>
                </a:lnTo>
                <a:lnTo>
                  <a:pt x="849" y="15004"/>
                </a:lnTo>
                <a:lnTo>
                  <a:pt x="1205" y="15763"/>
                </a:lnTo>
                <a:lnTo>
                  <a:pt x="1618" y="16489"/>
                </a:lnTo>
                <a:lnTo>
                  <a:pt x="2084" y="17178"/>
                </a:lnTo>
                <a:lnTo>
                  <a:pt x="2600" y="17829"/>
                </a:lnTo>
                <a:lnTo>
                  <a:pt x="3163" y="18437"/>
                </a:lnTo>
                <a:lnTo>
                  <a:pt x="3771" y="19000"/>
                </a:lnTo>
                <a:lnTo>
                  <a:pt x="4422" y="19516"/>
                </a:lnTo>
                <a:lnTo>
                  <a:pt x="5111" y="19982"/>
                </a:lnTo>
                <a:lnTo>
                  <a:pt x="5837" y="20395"/>
                </a:lnTo>
                <a:lnTo>
                  <a:pt x="6596" y="20751"/>
                </a:lnTo>
                <a:lnTo>
                  <a:pt x="7386" y="21049"/>
                </a:lnTo>
                <a:lnTo>
                  <a:pt x="8205" y="21286"/>
                </a:lnTo>
                <a:lnTo>
                  <a:pt x="9048" y="21459"/>
                </a:lnTo>
                <a:lnTo>
                  <a:pt x="9914" y="21564"/>
                </a:lnTo>
                <a:lnTo>
                  <a:pt x="10800" y="21600"/>
                </a:lnTo>
                <a:lnTo>
                  <a:pt x="11686" y="21564"/>
                </a:lnTo>
                <a:lnTo>
                  <a:pt x="12552" y="21459"/>
                </a:lnTo>
                <a:lnTo>
                  <a:pt x="13395" y="21286"/>
                </a:lnTo>
                <a:lnTo>
                  <a:pt x="14214" y="21049"/>
                </a:lnTo>
                <a:lnTo>
                  <a:pt x="15004" y="20751"/>
                </a:lnTo>
                <a:lnTo>
                  <a:pt x="15763" y="20395"/>
                </a:lnTo>
                <a:lnTo>
                  <a:pt x="16489" y="19982"/>
                </a:lnTo>
                <a:lnTo>
                  <a:pt x="17178" y="19516"/>
                </a:lnTo>
                <a:lnTo>
                  <a:pt x="17829" y="19000"/>
                </a:lnTo>
                <a:lnTo>
                  <a:pt x="18437" y="18437"/>
                </a:lnTo>
                <a:lnTo>
                  <a:pt x="19000" y="17829"/>
                </a:lnTo>
                <a:lnTo>
                  <a:pt x="19516" y="17178"/>
                </a:lnTo>
                <a:lnTo>
                  <a:pt x="19982" y="16489"/>
                </a:lnTo>
                <a:lnTo>
                  <a:pt x="20395" y="15763"/>
                </a:lnTo>
                <a:lnTo>
                  <a:pt x="20751" y="15004"/>
                </a:lnTo>
                <a:lnTo>
                  <a:pt x="21049" y="14214"/>
                </a:lnTo>
                <a:lnTo>
                  <a:pt x="21286" y="13395"/>
                </a:lnTo>
                <a:lnTo>
                  <a:pt x="21459" y="12552"/>
                </a:lnTo>
                <a:lnTo>
                  <a:pt x="21564" y="11686"/>
                </a:lnTo>
                <a:lnTo>
                  <a:pt x="21600" y="10800"/>
                </a:lnTo>
                <a:lnTo>
                  <a:pt x="21564" y="9914"/>
                </a:lnTo>
                <a:lnTo>
                  <a:pt x="21459" y="9048"/>
                </a:lnTo>
                <a:lnTo>
                  <a:pt x="21286" y="8205"/>
                </a:lnTo>
                <a:lnTo>
                  <a:pt x="21049" y="7386"/>
                </a:lnTo>
                <a:lnTo>
                  <a:pt x="20751" y="6596"/>
                </a:lnTo>
                <a:lnTo>
                  <a:pt x="20395" y="5837"/>
                </a:lnTo>
                <a:lnTo>
                  <a:pt x="19982" y="5111"/>
                </a:lnTo>
                <a:lnTo>
                  <a:pt x="19516" y="4422"/>
                </a:lnTo>
                <a:lnTo>
                  <a:pt x="19000" y="3771"/>
                </a:lnTo>
                <a:lnTo>
                  <a:pt x="18437" y="3163"/>
                </a:lnTo>
                <a:lnTo>
                  <a:pt x="17829" y="2600"/>
                </a:lnTo>
                <a:lnTo>
                  <a:pt x="17178" y="2084"/>
                </a:lnTo>
                <a:lnTo>
                  <a:pt x="16489" y="1618"/>
                </a:lnTo>
                <a:lnTo>
                  <a:pt x="15763" y="1205"/>
                </a:lnTo>
                <a:lnTo>
                  <a:pt x="15004" y="849"/>
                </a:lnTo>
                <a:lnTo>
                  <a:pt x="14214" y="551"/>
                </a:lnTo>
                <a:lnTo>
                  <a:pt x="13395" y="314"/>
                </a:lnTo>
                <a:lnTo>
                  <a:pt x="12552" y="141"/>
                </a:lnTo>
                <a:lnTo>
                  <a:pt x="11686" y="36"/>
                </a:lnTo>
                <a:lnTo>
                  <a:pt x="10800" y="0"/>
                </a:lnTo>
                <a:lnTo>
                  <a:pt x="9914" y="36"/>
                </a:lnTo>
                <a:lnTo>
                  <a:pt x="9048" y="141"/>
                </a:lnTo>
                <a:lnTo>
                  <a:pt x="8205" y="314"/>
                </a:lnTo>
                <a:lnTo>
                  <a:pt x="7386" y="551"/>
                </a:lnTo>
                <a:lnTo>
                  <a:pt x="6596" y="849"/>
                </a:lnTo>
                <a:lnTo>
                  <a:pt x="5837" y="1205"/>
                </a:lnTo>
                <a:lnTo>
                  <a:pt x="5111" y="1618"/>
                </a:lnTo>
                <a:lnTo>
                  <a:pt x="4422" y="2084"/>
                </a:lnTo>
                <a:lnTo>
                  <a:pt x="3771" y="2600"/>
                </a:lnTo>
                <a:lnTo>
                  <a:pt x="3163" y="3163"/>
                </a:lnTo>
                <a:lnTo>
                  <a:pt x="2600" y="3771"/>
                </a:lnTo>
                <a:lnTo>
                  <a:pt x="2084" y="4422"/>
                </a:lnTo>
                <a:lnTo>
                  <a:pt x="1618" y="5111"/>
                </a:lnTo>
                <a:lnTo>
                  <a:pt x="1205" y="5837"/>
                </a:lnTo>
                <a:lnTo>
                  <a:pt x="849" y="6596"/>
                </a:lnTo>
                <a:lnTo>
                  <a:pt x="551" y="7386"/>
                </a:lnTo>
                <a:lnTo>
                  <a:pt x="314" y="8205"/>
                </a:lnTo>
                <a:lnTo>
                  <a:pt x="141" y="9048"/>
                </a:lnTo>
                <a:lnTo>
                  <a:pt x="36" y="9914"/>
                </a:lnTo>
                <a:lnTo>
                  <a:pt x="0" y="10800"/>
                </a:lnTo>
                <a:close/>
              </a:path>
            </a:pathLst>
          </a:custGeom>
          <a:solidFill>
            <a:srgbClr val="FFC900"/>
          </a:solidFill>
          <a:ln w="12700">
            <a:miter lim="400000"/>
          </a:ln>
        </p:spPr>
        <p:txBody>
          <a:bodyPr lIns="45719" rIns="45719"/>
          <a:lstStyle/>
          <a:p>
            <a:pPr>
              <a:defRPr sz="1500"/>
            </a:pPr>
            <a:endParaRPr/>
          </a:p>
        </p:txBody>
      </p:sp>
      <p:sp>
        <p:nvSpPr>
          <p:cNvPr id="12" name="Shape">
            <a:extLst>
              <a:ext uri="{FF2B5EF4-FFF2-40B4-BE49-F238E27FC236}">
                <a16:creationId xmlns:a16="http://schemas.microsoft.com/office/drawing/2014/main" id="{D490CFE7-2F08-8445-8A14-776E7159C81A}"/>
              </a:ext>
            </a:extLst>
          </p:cNvPr>
          <p:cNvSpPr/>
          <p:nvPr/>
        </p:nvSpPr>
        <p:spPr>
          <a:xfrm>
            <a:off x="10165364" y="5601156"/>
            <a:ext cx="403412" cy="40341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9914"/>
                </a:lnTo>
                <a:lnTo>
                  <a:pt x="141" y="9048"/>
                </a:lnTo>
                <a:lnTo>
                  <a:pt x="314" y="8205"/>
                </a:lnTo>
                <a:lnTo>
                  <a:pt x="551" y="7386"/>
                </a:lnTo>
                <a:lnTo>
                  <a:pt x="849" y="6596"/>
                </a:lnTo>
                <a:lnTo>
                  <a:pt x="1205" y="5837"/>
                </a:lnTo>
                <a:lnTo>
                  <a:pt x="1618" y="5111"/>
                </a:lnTo>
                <a:lnTo>
                  <a:pt x="2084" y="4422"/>
                </a:lnTo>
                <a:lnTo>
                  <a:pt x="2600" y="3771"/>
                </a:lnTo>
                <a:lnTo>
                  <a:pt x="3163" y="3163"/>
                </a:lnTo>
                <a:lnTo>
                  <a:pt x="3771" y="2600"/>
                </a:lnTo>
                <a:lnTo>
                  <a:pt x="4422" y="2084"/>
                </a:lnTo>
                <a:lnTo>
                  <a:pt x="5111" y="1618"/>
                </a:lnTo>
                <a:lnTo>
                  <a:pt x="5837" y="1205"/>
                </a:lnTo>
                <a:lnTo>
                  <a:pt x="6596" y="849"/>
                </a:lnTo>
                <a:lnTo>
                  <a:pt x="7386" y="551"/>
                </a:lnTo>
                <a:lnTo>
                  <a:pt x="8205" y="314"/>
                </a:lnTo>
                <a:lnTo>
                  <a:pt x="9048" y="141"/>
                </a:lnTo>
                <a:lnTo>
                  <a:pt x="9914" y="36"/>
                </a:lnTo>
                <a:lnTo>
                  <a:pt x="10800" y="0"/>
                </a:lnTo>
                <a:lnTo>
                  <a:pt x="11686" y="36"/>
                </a:lnTo>
                <a:lnTo>
                  <a:pt x="12552" y="141"/>
                </a:lnTo>
                <a:lnTo>
                  <a:pt x="13395" y="314"/>
                </a:lnTo>
                <a:lnTo>
                  <a:pt x="14214" y="551"/>
                </a:lnTo>
                <a:lnTo>
                  <a:pt x="15004" y="849"/>
                </a:lnTo>
                <a:lnTo>
                  <a:pt x="15763" y="1205"/>
                </a:lnTo>
                <a:lnTo>
                  <a:pt x="16489" y="1618"/>
                </a:lnTo>
                <a:lnTo>
                  <a:pt x="17178" y="2084"/>
                </a:lnTo>
                <a:lnTo>
                  <a:pt x="17829" y="2600"/>
                </a:lnTo>
                <a:lnTo>
                  <a:pt x="18437" y="3163"/>
                </a:lnTo>
                <a:lnTo>
                  <a:pt x="19000" y="3771"/>
                </a:lnTo>
                <a:lnTo>
                  <a:pt x="19516" y="4422"/>
                </a:lnTo>
                <a:lnTo>
                  <a:pt x="19982" y="5111"/>
                </a:lnTo>
                <a:lnTo>
                  <a:pt x="20395" y="5837"/>
                </a:lnTo>
                <a:lnTo>
                  <a:pt x="20751" y="6596"/>
                </a:lnTo>
                <a:lnTo>
                  <a:pt x="21049" y="7386"/>
                </a:lnTo>
                <a:lnTo>
                  <a:pt x="21286" y="8205"/>
                </a:lnTo>
                <a:lnTo>
                  <a:pt x="21459" y="9048"/>
                </a:lnTo>
                <a:lnTo>
                  <a:pt x="21564" y="9914"/>
                </a:lnTo>
                <a:lnTo>
                  <a:pt x="21600" y="10800"/>
                </a:lnTo>
                <a:lnTo>
                  <a:pt x="21564" y="11686"/>
                </a:lnTo>
                <a:lnTo>
                  <a:pt x="21459" y="12552"/>
                </a:lnTo>
                <a:lnTo>
                  <a:pt x="21286" y="13395"/>
                </a:lnTo>
                <a:lnTo>
                  <a:pt x="21049" y="14214"/>
                </a:lnTo>
                <a:lnTo>
                  <a:pt x="20751" y="15004"/>
                </a:lnTo>
                <a:lnTo>
                  <a:pt x="20395" y="15763"/>
                </a:lnTo>
                <a:lnTo>
                  <a:pt x="19982" y="16489"/>
                </a:lnTo>
                <a:lnTo>
                  <a:pt x="19516" y="17178"/>
                </a:lnTo>
                <a:lnTo>
                  <a:pt x="19000" y="17829"/>
                </a:lnTo>
                <a:lnTo>
                  <a:pt x="18437" y="18437"/>
                </a:lnTo>
                <a:lnTo>
                  <a:pt x="17829" y="19000"/>
                </a:lnTo>
                <a:lnTo>
                  <a:pt x="17178" y="19516"/>
                </a:lnTo>
                <a:lnTo>
                  <a:pt x="16489" y="19982"/>
                </a:lnTo>
                <a:lnTo>
                  <a:pt x="15763" y="20395"/>
                </a:lnTo>
                <a:lnTo>
                  <a:pt x="15004" y="20751"/>
                </a:lnTo>
                <a:lnTo>
                  <a:pt x="14214" y="21049"/>
                </a:lnTo>
                <a:lnTo>
                  <a:pt x="13395" y="21286"/>
                </a:lnTo>
                <a:lnTo>
                  <a:pt x="12552" y="21459"/>
                </a:lnTo>
                <a:lnTo>
                  <a:pt x="11686" y="21564"/>
                </a:lnTo>
                <a:lnTo>
                  <a:pt x="10800" y="21600"/>
                </a:lnTo>
                <a:lnTo>
                  <a:pt x="9914" y="21564"/>
                </a:lnTo>
                <a:lnTo>
                  <a:pt x="9048" y="21459"/>
                </a:lnTo>
                <a:lnTo>
                  <a:pt x="8205" y="21286"/>
                </a:lnTo>
                <a:lnTo>
                  <a:pt x="7386" y="21049"/>
                </a:lnTo>
                <a:lnTo>
                  <a:pt x="6596" y="20751"/>
                </a:lnTo>
                <a:lnTo>
                  <a:pt x="5837" y="20395"/>
                </a:lnTo>
                <a:lnTo>
                  <a:pt x="5111" y="19982"/>
                </a:lnTo>
                <a:lnTo>
                  <a:pt x="4422" y="19516"/>
                </a:lnTo>
                <a:lnTo>
                  <a:pt x="3771" y="19000"/>
                </a:lnTo>
                <a:lnTo>
                  <a:pt x="3163" y="18437"/>
                </a:lnTo>
                <a:lnTo>
                  <a:pt x="2600" y="17829"/>
                </a:lnTo>
                <a:lnTo>
                  <a:pt x="2084" y="17178"/>
                </a:lnTo>
                <a:lnTo>
                  <a:pt x="1618" y="16489"/>
                </a:lnTo>
                <a:lnTo>
                  <a:pt x="1205" y="15763"/>
                </a:lnTo>
                <a:lnTo>
                  <a:pt x="849" y="15004"/>
                </a:lnTo>
                <a:lnTo>
                  <a:pt x="551" y="14214"/>
                </a:lnTo>
                <a:lnTo>
                  <a:pt x="314" y="13395"/>
                </a:lnTo>
                <a:lnTo>
                  <a:pt x="141" y="12552"/>
                </a:lnTo>
                <a:lnTo>
                  <a:pt x="36" y="11686"/>
                </a:lnTo>
                <a:lnTo>
                  <a:pt x="0" y="10800"/>
                </a:lnTo>
                <a:close/>
              </a:path>
            </a:pathLst>
          </a:custGeom>
          <a:ln w="25399">
            <a:solidFill>
              <a:srgbClr val="46719B"/>
            </a:solidFill>
          </a:ln>
        </p:spPr>
        <p:txBody>
          <a:bodyPr lIns="45719" rIns="45719"/>
          <a:lstStyle/>
          <a:p>
            <a:pPr>
              <a:defRPr sz="1500"/>
            </a:pPr>
            <a:endParaRPr/>
          </a:p>
        </p:txBody>
      </p:sp>
      <p:sp>
        <p:nvSpPr>
          <p:cNvPr id="13" name="Shape">
            <a:extLst>
              <a:ext uri="{FF2B5EF4-FFF2-40B4-BE49-F238E27FC236}">
                <a16:creationId xmlns:a16="http://schemas.microsoft.com/office/drawing/2014/main" id="{0749979B-2CEC-7042-B72F-CB94738C5887}"/>
              </a:ext>
            </a:extLst>
          </p:cNvPr>
          <p:cNvSpPr/>
          <p:nvPr/>
        </p:nvSpPr>
        <p:spPr>
          <a:xfrm>
            <a:off x="9761952" y="4745870"/>
            <a:ext cx="403413" cy="4034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11686"/>
                </a:lnTo>
                <a:lnTo>
                  <a:pt x="141" y="12552"/>
                </a:lnTo>
                <a:lnTo>
                  <a:pt x="314" y="13395"/>
                </a:lnTo>
                <a:lnTo>
                  <a:pt x="551" y="14214"/>
                </a:lnTo>
                <a:lnTo>
                  <a:pt x="849" y="15004"/>
                </a:lnTo>
                <a:lnTo>
                  <a:pt x="1205" y="15763"/>
                </a:lnTo>
                <a:lnTo>
                  <a:pt x="1618" y="16489"/>
                </a:lnTo>
                <a:lnTo>
                  <a:pt x="2084" y="17178"/>
                </a:lnTo>
                <a:lnTo>
                  <a:pt x="2600" y="17829"/>
                </a:lnTo>
                <a:lnTo>
                  <a:pt x="3163" y="18437"/>
                </a:lnTo>
                <a:lnTo>
                  <a:pt x="3771" y="19000"/>
                </a:lnTo>
                <a:lnTo>
                  <a:pt x="4422" y="19516"/>
                </a:lnTo>
                <a:lnTo>
                  <a:pt x="5111" y="19982"/>
                </a:lnTo>
                <a:lnTo>
                  <a:pt x="5837" y="20395"/>
                </a:lnTo>
                <a:lnTo>
                  <a:pt x="6596" y="20751"/>
                </a:lnTo>
                <a:lnTo>
                  <a:pt x="7386" y="21049"/>
                </a:lnTo>
                <a:lnTo>
                  <a:pt x="8205" y="21286"/>
                </a:lnTo>
                <a:lnTo>
                  <a:pt x="9048" y="21459"/>
                </a:lnTo>
                <a:lnTo>
                  <a:pt x="9914" y="21564"/>
                </a:lnTo>
                <a:lnTo>
                  <a:pt x="10800" y="21600"/>
                </a:lnTo>
                <a:lnTo>
                  <a:pt x="11686" y="21564"/>
                </a:lnTo>
                <a:lnTo>
                  <a:pt x="12552" y="21459"/>
                </a:lnTo>
                <a:lnTo>
                  <a:pt x="13395" y="21286"/>
                </a:lnTo>
                <a:lnTo>
                  <a:pt x="14214" y="21049"/>
                </a:lnTo>
                <a:lnTo>
                  <a:pt x="15004" y="20751"/>
                </a:lnTo>
                <a:lnTo>
                  <a:pt x="15763" y="20395"/>
                </a:lnTo>
                <a:lnTo>
                  <a:pt x="16489" y="19982"/>
                </a:lnTo>
                <a:lnTo>
                  <a:pt x="17178" y="19516"/>
                </a:lnTo>
                <a:lnTo>
                  <a:pt x="17829" y="19000"/>
                </a:lnTo>
                <a:lnTo>
                  <a:pt x="18437" y="18437"/>
                </a:lnTo>
                <a:lnTo>
                  <a:pt x="19000" y="17829"/>
                </a:lnTo>
                <a:lnTo>
                  <a:pt x="19516" y="17178"/>
                </a:lnTo>
                <a:lnTo>
                  <a:pt x="19982" y="16489"/>
                </a:lnTo>
                <a:lnTo>
                  <a:pt x="20395" y="15763"/>
                </a:lnTo>
                <a:lnTo>
                  <a:pt x="20751" y="15004"/>
                </a:lnTo>
                <a:lnTo>
                  <a:pt x="21049" y="14214"/>
                </a:lnTo>
                <a:lnTo>
                  <a:pt x="21286" y="13395"/>
                </a:lnTo>
                <a:lnTo>
                  <a:pt x="21459" y="12552"/>
                </a:lnTo>
                <a:lnTo>
                  <a:pt x="21564" y="11686"/>
                </a:lnTo>
                <a:lnTo>
                  <a:pt x="21600" y="10800"/>
                </a:lnTo>
                <a:lnTo>
                  <a:pt x="21564" y="9914"/>
                </a:lnTo>
                <a:lnTo>
                  <a:pt x="21459" y="9048"/>
                </a:lnTo>
                <a:lnTo>
                  <a:pt x="21286" y="8205"/>
                </a:lnTo>
                <a:lnTo>
                  <a:pt x="21049" y="7386"/>
                </a:lnTo>
                <a:lnTo>
                  <a:pt x="20751" y="6596"/>
                </a:lnTo>
                <a:lnTo>
                  <a:pt x="20395" y="5837"/>
                </a:lnTo>
                <a:lnTo>
                  <a:pt x="19982" y="5111"/>
                </a:lnTo>
                <a:lnTo>
                  <a:pt x="19516" y="4422"/>
                </a:lnTo>
                <a:lnTo>
                  <a:pt x="19000" y="3771"/>
                </a:lnTo>
                <a:lnTo>
                  <a:pt x="18437" y="3163"/>
                </a:lnTo>
                <a:lnTo>
                  <a:pt x="17829" y="2600"/>
                </a:lnTo>
                <a:lnTo>
                  <a:pt x="17178" y="2084"/>
                </a:lnTo>
                <a:lnTo>
                  <a:pt x="16489" y="1618"/>
                </a:lnTo>
                <a:lnTo>
                  <a:pt x="15763" y="1205"/>
                </a:lnTo>
                <a:lnTo>
                  <a:pt x="15004" y="849"/>
                </a:lnTo>
                <a:lnTo>
                  <a:pt x="14214" y="551"/>
                </a:lnTo>
                <a:lnTo>
                  <a:pt x="13395" y="314"/>
                </a:lnTo>
                <a:lnTo>
                  <a:pt x="12552" y="141"/>
                </a:lnTo>
                <a:lnTo>
                  <a:pt x="11686" y="36"/>
                </a:lnTo>
                <a:lnTo>
                  <a:pt x="10800" y="0"/>
                </a:lnTo>
                <a:lnTo>
                  <a:pt x="9914" y="36"/>
                </a:lnTo>
                <a:lnTo>
                  <a:pt x="9048" y="141"/>
                </a:lnTo>
                <a:lnTo>
                  <a:pt x="8205" y="314"/>
                </a:lnTo>
                <a:lnTo>
                  <a:pt x="7386" y="551"/>
                </a:lnTo>
                <a:lnTo>
                  <a:pt x="6596" y="849"/>
                </a:lnTo>
                <a:lnTo>
                  <a:pt x="5837" y="1205"/>
                </a:lnTo>
                <a:lnTo>
                  <a:pt x="5111" y="1618"/>
                </a:lnTo>
                <a:lnTo>
                  <a:pt x="4422" y="2084"/>
                </a:lnTo>
                <a:lnTo>
                  <a:pt x="3771" y="2600"/>
                </a:lnTo>
                <a:lnTo>
                  <a:pt x="3163" y="3163"/>
                </a:lnTo>
                <a:lnTo>
                  <a:pt x="2600" y="3771"/>
                </a:lnTo>
                <a:lnTo>
                  <a:pt x="2084" y="4422"/>
                </a:lnTo>
                <a:lnTo>
                  <a:pt x="1618" y="5111"/>
                </a:lnTo>
                <a:lnTo>
                  <a:pt x="1205" y="5837"/>
                </a:lnTo>
                <a:lnTo>
                  <a:pt x="849" y="6596"/>
                </a:lnTo>
                <a:lnTo>
                  <a:pt x="551" y="7386"/>
                </a:lnTo>
                <a:lnTo>
                  <a:pt x="314" y="8205"/>
                </a:lnTo>
                <a:lnTo>
                  <a:pt x="141" y="9048"/>
                </a:lnTo>
                <a:lnTo>
                  <a:pt x="36" y="9914"/>
                </a:lnTo>
                <a:lnTo>
                  <a:pt x="0" y="10800"/>
                </a:lnTo>
                <a:close/>
              </a:path>
            </a:pathLst>
          </a:custGeom>
          <a:solidFill>
            <a:srgbClr val="FFC900"/>
          </a:solidFill>
          <a:ln w="12700">
            <a:miter lim="400000"/>
          </a:ln>
        </p:spPr>
        <p:txBody>
          <a:bodyPr lIns="45719" rIns="45719"/>
          <a:lstStyle/>
          <a:p>
            <a:pPr>
              <a:defRPr sz="1500"/>
            </a:pPr>
            <a:endParaRPr/>
          </a:p>
        </p:txBody>
      </p:sp>
      <p:sp>
        <p:nvSpPr>
          <p:cNvPr id="14" name="Shape">
            <a:extLst>
              <a:ext uri="{FF2B5EF4-FFF2-40B4-BE49-F238E27FC236}">
                <a16:creationId xmlns:a16="http://schemas.microsoft.com/office/drawing/2014/main" id="{68C2FE1A-0D6E-F846-8386-F9E4A526C806}"/>
              </a:ext>
            </a:extLst>
          </p:cNvPr>
          <p:cNvSpPr/>
          <p:nvPr/>
        </p:nvSpPr>
        <p:spPr>
          <a:xfrm>
            <a:off x="9761952" y="4745870"/>
            <a:ext cx="403413" cy="4034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9914"/>
                </a:lnTo>
                <a:lnTo>
                  <a:pt x="141" y="9048"/>
                </a:lnTo>
                <a:lnTo>
                  <a:pt x="314" y="8205"/>
                </a:lnTo>
                <a:lnTo>
                  <a:pt x="551" y="7386"/>
                </a:lnTo>
                <a:lnTo>
                  <a:pt x="849" y="6596"/>
                </a:lnTo>
                <a:lnTo>
                  <a:pt x="1205" y="5837"/>
                </a:lnTo>
                <a:lnTo>
                  <a:pt x="1618" y="5111"/>
                </a:lnTo>
                <a:lnTo>
                  <a:pt x="2084" y="4422"/>
                </a:lnTo>
                <a:lnTo>
                  <a:pt x="2600" y="3771"/>
                </a:lnTo>
                <a:lnTo>
                  <a:pt x="3163" y="3163"/>
                </a:lnTo>
                <a:lnTo>
                  <a:pt x="3771" y="2600"/>
                </a:lnTo>
                <a:lnTo>
                  <a:pt x="4422" y="2084"/>
                </a:lnTo>
                <a:lnTo>
                  <a:pt x="5111" y="1618"/>
                </a:lnTo>
                <a:lnTo>
                  <a:pt x="5837" y="1205"/>
                </a:lnTo>
                <a:lnTo>
                  <a:pt x="6596" y="849"/>
                </a:lnTo>
                <a:lnTo>
                  <a:pt x="7386" y="551"/>
                </a:lnTo>
                <a:lnTo>
                  <a:pt x="8205" y="314"/>
                </a:lnTo>
                <a:lnTo>
                  <a:pt x="9048" y="141"/>
                </a:lnTo>
                <a:lnTo>
                  <a:pt x="9914" y="36"/>
                </a:lnTo>
                <a:lnTo>
                  <a:pt x="10800" y="0"/>
                </a:lnTo>
                <a:lnTo>
                  <a:pt x="11686" y="36"/>
                </a:lnTo>
                <a:lnTo>
                  <a:pt x="12552" y="141"/>
                </a:lnTo>
                <a:lnTo>
                  <a:pt x="13395" y="314"/>
                </a:lnTo>
                <a:lnTo>
                  <a:pt x="14214" y="551"/>
                </a:lnTo>
                <a:lnTo>
                  <a:pt x="15004" y="849"/>
                </a:lnTo>
                <a:lnTo>
                  <a:pt x="15763" y="1205"/>
                </a:lnTo>
                <a:lnTo>
                  <a:pt x="16489" y="1618"/>
                </a:lnTo>
                <a:lnTo>
                  <a:pt x="17178" y="2084"/>
                </a:lnTo>
                <a:lnTo>
                  <a:pt x="17829" y="2600"/>
                </a:lnTo>
                <a:lnTo>
                  <a:pt x="18437" y="3163"/>
                </a:lnTo>
                <a:lnTo>
                  <a:pt x="19000" y="3771"/>
                </a:lnTo>
                <a:lnTo>
                  <a:pt x="19516" y="4422"/>
                </a:lnTo>
                <a:lnTo>
                  <a:pt x="19982" y="5111"/>
                </a:lnTo>
                <a:lnTo>
                  <a:pt x="20395" y="5837"/>
                </a:lnTo>
                <a:lnTo>
                  <a:pt x="20751" y="6596"/>
                </a:lnTo>
                <a:lnTo>
                  <a:pt x="21049" y="7386"/>
                </a:lnTo>
                <a:lnTo>
                  <a:pt x="21286" y="8205"/>
                </a:lnTo>
                <a:lnTo>
                  <a:pt x="21459" y="9048"/>
                </a:lnTo>
                <a:lnTo>
                  <a:pt x="21564" y="9914"/>
                </a:lnTo>
                <a:lnTo>
                  <a:pt x="21600" y="10800"/>
                </a:lnTo>
                <a:lnTo>
                  <a:pt x="21564" y="11686"/>
                </a:lnTo>
                <a:lnTo>
                  <a:pt x="21459" y="12552"/>
                </a:lnTo>
                <a:lnTo>
                  <a:pt x="21286" y="13395"/>
                </a:lnTo>
                <a:lnTo>
                  <a:pt x="21049" y="14214"/>
                </a:lnTo>
                <a:lnTo>
                  <a:pt x="20751" y="15004"/>
                </a:lnTo>
                <a:lnTo>
                  <a:pt x="20395" y="15763"/>
                </a:lnTo>
                <a:lnTo>
                  <a:pt x="19982" y="16489"/>
                </a:lnTo>
                <a:lnTo>
                  <a:pt x="19516" y="17178"/>
                </a:lnTo>
                <a:lnTo>
                  <a:pt x="19000" y="17829"/>
                </a:lnTo>
                <a:lnTo>
                  <a:pt x="18437" y="18437"/>
                </a:lnTo>
                <a:lnTo>
                  <a:pt x="17829" y="19000"/>
                </a:lnTo>
                <a:lnTo>
                  <a:pt x="17178" y="19516"/>
                </a:lnTo>
                <a:lnTo>
                  <a:pt x="16489" y="19982"/>
                </a:lnTo>
                <a:lnTo>
                  <a:pt x="15763" y="20395"/>
                </a:lnTo>
                <a:lnTo>
                  <a:pt x="15004" y="20751"/>
                </a:lnTo>
                <a:lnTo>
                  <a:pt x="14214" y="21049"/>
                </a:lnTo>
                <a:lnTo>
                  <a:pt x="13395" y="21286"/>
                </a:lnTo>
                <a:lnTo>
                  <a:pt x="12552" y="21459"/>
                </a:lnTo>
                <a:lnTo>
                  <a:pt x="11686" y="21564"/>
                </a:lnTo>
                <a:lnTo>
                  <a:pt x="10800" y="21600"/>
                </a:lnTo>
                <a:lnTo>
                  <a:pt x="9914" y="21564"/>
                </a:lnTo>
                <a:lnTo>
                  <a:pt x="9048" y="21459"/>
                </a:lnTo>
                <a:lnTo>
                  <a:pt x="8205" y="21286"/>
                </a:lnTo>
                <a:lnTo>
                  <a:pt x="7386" y="21049"/>
                </a:lnTo>
                <a:lnTo>
                  <a:pt x="6596" y="20751"/>
                </a:lnTo>
                <a:lnTo>
                  <a:pt x="5837" y="20395"/>
                </a:lnTo>
                <a:lnTo>
                  <a:pt x="5111" y="19982"/>
                </a:lnTo>
                <a:lnTo>
                  <a:pt x="4422" y="19516"/>
                </a:lnTo>
                <a:lnTo>
                  <a:pt x="3771" y="19000"/>
                </a:lnTo>
                <a:lnTo>
                  <a:pt x="3163" y="18437"/>
                </a:lnTo>
                <a:lnTo>
                  <a:pt x="2600" y="17829"/>
                </a:lnTo>
                <a:lnTo>
                  <a:pt x="2084" y="17178"/>
                </a:lnTo>
                <a:lnTo>
                  <a:pt x="1618" y="16489"/>
                </a:lnTo>
                <a:lnTo>
                  <a:pt x="1205" y="15763"/>
                </a:lnTo>
                <a:lnTo>
                  <a:pt x="849" y="15004"/>
                </a:lnTo>
                <a:lnTo>
                  <a:pt x="551" y="14214"/>
                </a:lnTo>
                <a:lnTo>
                  <a:pt x="314" y="13395"/>
                </a:lnTo>
                <a:lnTo>
                  <a:pt x="141" y="12552"/>
                </a:lnTo>
                <a:lnTo>
                  <a:pt x="36" y="11686"/>
                </a:lnTo>
                <a:lnTo>
                  <a:pt x="0" y="10800"/>
                </a:lnTo>
                <a:close/>
              </a:path>
            </a:pathLst>
          </a:custGeom>
          <a:ln w="25399">
            <a:solidFill>
              <a:srgbClr val="46719B"/>
            </a:solidFill>
          </a:ln>
        </p:spPr>
        <p:txBody>
          <a:bodyPr lIns="45719" rIns="45719"/>
          <a:lstStyle/>
          <a:p>
            <a:pPr>
              <a:defRPr sz="1500"/>
            </a:pPr>
            <a:endParaRPr/>
          </a:p>
        </p:txBody>
      </p:sp>
      <p:sp>
        <p:nvSpPr>
          <p:cNvPr id="15" name="Shape">
            <a:extLst>
              <a:ext uri="{FF2B5EF4-FFF2-40B4-BE49-F238E27FC236}">
                <a16:creationId xmlns:a16="http://schemas.microsoft.com/office/drawing/2014/main" id="{03E9D70C-8937-A149-95A4-52DEA6A4474B}"/>
              </a:ext>
            </a:extLst>
          </p:cNvPr>
          <p:cNvSpPr/>
          <p:nvPr/>
        </p:nvSpPr>
        <p:spPr>
          <a:xfrm>
            <a:off x="9015842" y="5927795"/>
            <a:ext cx="403413" cy="40341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11686"/>
                </a:lnTo>
                <a:lnTo>
                  <a:pt x="141" y="12552"/>
                </a:lnTo>
                <a:lnTo>
                  <a:pt x="314" y="13395"/>
                </a:lnTo>
                <a:lnTo>
                  <a:pt x="551" y="14214"/>
                </a:lnTo>
                <a:lnTo>
                  <a:pt x="849" y="15004"/>
                </a:lnTo>
                <a:lnTo>
                  <a:pt x="1205" y="15763"/>
                </a:lnTo>
                <a:lnTo>
                  <a:pt x="1618" y="16489"/>
                </a:lnTo>
                <a:lnTo>
                  <a:pt x="2084" y="17178"/>
                </a:lnTo>
                <a:lnTo>
                  <a:pt x="2600" y="17829"/>
                </a:lnTo>
                <a:lnTo>
                  <a:pt x="3163" y="18437"/>
                </a:lnTo>
                <a:lnTo>
                  <a:pt x="3771" y="19000"/>
                </a:lnTo>
                <a:lnTo>
                  <a:pt x="4422" y="19516"/>
                </a:lnTo>
                <a:lnTo>
                  <a:pt x="5111" y="19982"/>
                </a:lnTo>
                <a:lnTo>
                  <a:pt x="5837" y="20395"/>
                </a:lnTo>
                <a:lnTo>
                  <a:pt x="6596" y="20751"/>
                </a:lnTo>
                <a:lnTo>
                  <a:pt x="7386" y="21049"/>
                </a:lnTo>
                <a:lnTo>
                  <a:pt x="8205" y="21286"/>
                </a:lnTo>
                <a:lnTo>
                  <a:pt x="9048" y="21459"/>
                </a:lnTo>
                <a:lnTo>
                  <a:pt x="9914" y="21564"/>
                </a:lnTo>
                <a:lnTo>
                  <a:pt x="10800" y="21600"/>
                </a:lnTo>
                <a:lnTo>
                  <a:pt x="11686" y="21564"/>
                </a:lnTo>
                <a:lnTo>
                  <a:pt x="12552" y="21459"/>
                </a:lnTo>
                <a:lnTo>
                  <a:pt x="13395" y="21286"/>
                </a:lnTo>
                <a:lnTo>
                  <a:pt x="14214" y="21049"/>
                </a:lnTo>
                <a:lnTo>
                  <a:pt x="15004" y="20751"/>
                </a:lnTo>
                <a:lnTo>
                  <a:pt x="15763" y="20395"/>
                </a:lnTo>
                <a:lnTo>
                  <a:pt x="16489" y="19982"/>
                </a:lnTo>
                <a:lnTo>
                  <a:pt x="17178" y="19516"/>
                </a:lnTo>
                <a:lnTo>
                  <a:pt x="17829" y="19000"/>
                </a:lnTo>
                <a:lnTo>
                  <a:pt x="18437" y="18437"/>
                </a:lnTo>
                <a:lnTo>
                  <a:pt x="19000" y="17829"/>
                </a:lnTo>
                <a:lnTo>
                  <a:pt x="19516" y="17178"/>
                </a:lnTo>
                <a:lnTo>
                  <a:pt x="19982" y="16489"/>
                </a:lnTo>
                <a:lnTo>
                  <a:pt x="20395" y="15763"/>
                </a:lnTo>
                <a:lnTo>
                  <a:pt x="20751" y="15004"/>
                </a:lnTo>
                <a:lnTo>
                  <a:pt x="21049" y="14214"/>
                </a:lnTo>
                <a:lnTo>
                  <a:pt x="21286" y="13395"/>
                </a:lnTo>
                <a:lnTo>
                  <a:pt x="21459" y="12552"/>
                </a:lnTo>
                <a:lnTo>
                  <a:pt x="21564" y="11686"/>
                </a:lnTo>
                <a:lnTo>
                  <a:pt x="21600" y="10800"/>
                </a:lnTo>
                <a:lnTo>
                  <a:pt x="21564" y="9914"/>
                </a:lnTo>
                <a:lnTo>
                  <a:pt x="21459" y="9048"/>
                </a:lnTo>
                <a:lnTo>
                  <a:pt x="21286" y="8205"/>
                </a:lnTo>
                <a:lnTo>
                  <a:pt x="21049" y="7386"/>
                </a:lnTo>
                <a:lnTo>
                  <a:pt x="20751" y="6596"/>
                </a:lnTo>
                <a:lnTo>
                  <a:pt x="20395" y="5837"/>
                </a:lnTo>
                <a:lnTo>
                  <a:pt x="19982" y="5111"/>
                </a:lnTo>
                <a:lnTo>
                  <a:pt x="19516" y="4422"/>
                </a:lnTo>
                <a:lnTo>
                  <a:pt x="19000" y="3771"/>
                </a:lnTo>
                <a:lnTo>
                  <a:pt x="18437" y="3163"/>
                </a:lnTo>
                <a:lnTo>
                  <a:pt x="17829" y="2600"/>
                </a:lnTo>
                <a:lnTo>
                  <a:pt x="17178" y="2084"/>
                </a:lnTo>
                <a:lnTo>
                  <a:pt x="16489" y="1618"/>
                </a:lnTo>
                <a:lnTo>
                  <a:pt x="15763" y="1205"/>
                </a:lnTo>
                <a:lnTo>
                  <a:pt x="15004" y="849"/>
                </a:lnTo>
                <a:lnTo>
                  <a:pt x="14214" y="551"/>
                </a:lnTo>
                <a:lnTo>
                  <a:pt x="13395" y="314"/>
                </a:lnTo>
                <a:lnTo>
                  <a:pt x="12552" y="141"/>
                </a:lnTo>
                <a:lnTo>
                  <a:pt x="11686" y="36"/>
                </a:lnTo>
                <a:lnTo>
                  <a:pt x="10800" y="0"/>
                </a:lnTo>
                <a:lnTo>
                  <a:pt x="9914" y="36"/>
                </a:lnTo>
                <a:lnTo>
                  <a:pt x="9048" y="141"/>
                </a:lnTo>
                <a:lnTo>
                  <a:pt x="8205" y="314"/>
                </a:lnTo>
                <a:lnTo>
                  <a:pt x="7386" y="551"/>
                </a:lnTo>
                <a:lnTo>
                  <a:pt x="6596" y="849"/>
                </a:lnTo>
                <a:lnTo>
                  <a:pt x="5837" y="1205"/>
                </a:lnTo>
                <a:lnTo>
                  <a:pt x="5111" y="1618"/>
                </a:lnTo>
                <a:lnTo>
                  <a:pt x="4422" y="2084"/>
                </a:lnTo>
                <a:lnTo>
                  <a:pt x="3771" y="2600"/>
                </a:lnTo>
                <a:lnTo>
                  <a:pt x="3163" y="3163"/>
                </a:lnTo>
                <a:lnTo>
                  <a:pt x="2600" y="3771"/>
                </a:lnTo>
                <a:lnTo>
                  <a:pt x="2084" y="4422"/>
                </a:lnTo>
                <a:lnTo>
                  <a:pt x="1618" y="5111"/>
                </a:lnTo>
                <a:lnTo>
                  <a:pt x="1205" y="5837"/>
                </a:lnTo>
                <a:lnTo>
                  <a:pt x="849" y="6596"/>
                </a:lnTo>
                <a:lnTo>
                  <a:pt x="551" y="7386"/>
                </a:lnTo>
                <a:lnTo>
                  <a:pt x="314" y="8205"/>
                </a:lnTo>
                <a:lnTo>
                  <a:pt x="141" y="9048"/>
                </a:lnTo>
                <a:lnTo>
                  <a:pt x="36" y="9914"/>
                </a:lnTo>
                <a:lnTo>
                  <a:pt x="0" y="10800"/>
                </a:lnTo>
                <a:close/>
              </a:path>
            </a:pathLst>
          </a:custGeom>
          <a:solidFill>
            <a:srgbClr val="FFC900"/>
          </a:solidFill>
          <a:ln w="12700">
            <a:miter lim="400000"/>
          </a:ln>
        </p:spPr>
        <p:txBody>
          <a:bodyPr lIns="45719" rIns="45719"/>
          <a:lstStyle/>
          <a:p>
            <a:pPr>
              <a:defRPr sz="1500"/>
            </a:pPr>
            <a:endParaRPr/>
          </a:p>
        </p:txBody>
      </p:sp>
      <p:sp>
        <p:nvSpPr>
          <p:cNvPr id="16" name="Shape">
            <a:extLst>
              <a:ext uri="{FF2B5EF4-FFF2-40B4-BE49-F238E27FC236}">
                <a16:creationId xmlns:a16="http://schemas.microsoft.com/office/drawing/2014/main" id="{AD46843C-BDF5-4D44-B6A5-7137ECE3B69C}"/>
              </a:ext>
            </a:extLst>
          </p:cNvPr>
          <p:cNvSpPr/>
          <p:nvPr/>
        </p:nvSpPr>
        <p:spPr>
          <a:xfrm>
            <a:off x="9015842" y="5927795"/>
            <a:ext cx="403413" cy="40341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9914"/>
                </a:lnTo>
                <a:lnTo>
                  <a:pt x="141" y="9048"/>
                </a:lnTo>
                <a:lnTo>
                  <a:pt x="314" y="8205"/>
                </a:lnTo>
                <a:lnTo>
                  <a:pt x="551" y="7386"/>
                </a:lnTo>
                <a:lnTo>
                  <a:pt x="849" y="6596"/>
                </a:lnTo>
                <a:lnTo>
                  <a:pt x="1205" y="5837"/>
                </a:lnTo>
                <a:lnTo>
                  <a:pt x="1618" y="5111"/>
                </a:lnTo>
                <a:lnTo>
                  <a:pt x="2084" y="4422"/>
                </a:lnTo>
                <a:lnTo>
                  <a:pt x="2600" y="3771"/>
                </a:lnTo>
                <a:lnTo>
                  <a:pt x="3163" y="3163"/>
                </a:lnTo>
                <a:lnTo>
                  <a:pt x="3771" y="2600"/>
                </a:lnTo>
                <a:lnTo>
                  <a:pt x="4422" y="2084"/>
                </a:lnTo>
                <a:lnTo>
                  <a:pt x="5111" y="1618"/>
                </a:lnTo>
                <a:lnTo>
                  <a:pt x="5837" y="1205"/>
                </a:lnTo>
                <a:lnTo>
                  <a:pt x="6596" y="849"/>
                </a:lnTo>
                <a:lnTo>
                  <a:pt x="7386" y="551"/>
                </a:lnTo>
                <a:lnTo>
                  <a:pt x="8205" y="314"/>
                </a:lnTo>
                <a:lnTo>
                  <a:pt x="9048" y="141"/>
                </a:lnTo>
                <a:lnTo>
                  <a:pt x="9914" y="36"/>
                </a:lnTo>
                <a:lnTo>
                  <a:pt x="10800" y="0"/>
                </a:lnTo>
                <a:lnTo>
                  <a:pt x="11686" y="36"/>
                </a:lnTo>
                <a:lnTo>
                  <a:pt x="12552" y="141"/>
                </a:lnTo>
                <a:lnTo>
                  <a:pt x="13395" y="314"/>
                </a:lnTo>
                <a:lnTo>
                  <a:pt x="14214" y="551"/>
                </a:lnTo>
                <a:lnTo>
                  <a:pt x="15004" y="849"/>
                </a:lnTo>
                <a:lnTo>
                  <a:pt x="15763" y="1205"/>
                </a:lnTo>
                <a:lnTo>
                  <a:pt x="16489" y="1618"/>
                </a:lnTo>
                <a:lnTo>
                  <a:pt x="17178" y="2084"/>
                </a:lnTo>
                <a:lnTo>
                  <a:pt x="17829" y="2600"/>
                </a:lnTo>
                <a:lnTo>
                  <a:pt x="18437" y="3163"/>
                </a:lnTo>
                <a:lnTo>
                  <a:pt x="19000" y="3771"/>
                </a:lnTo>
                <a:lnTo>
                  <a:pt x="19516" y="4422"/>
                </a:lnTo>
                <a:lnTo>
                  <a:pt x="19982" y="5111"/>
                </a:lnTo>
                <a:lnTo>
                  <a:pt x="20395" y="5837"/>
                </a:lnTo>
                <a:lnTo>
                  <a:pt x="20751" y="6596"/>
                </a:lnTo>
                <a:lnTo>
                  <a:pt x="21049" y="7386"/>
                </a:lnTo>
                <a:lnTo>
                  <a:pt x="21286" y="8205"/>
                </a:lnTo>
                <a:lnTo>
                  <a:pt x="21459" y="9048"/>
                </a:lnTo>
                <a:lnTo>
                  <a:pt x="21564" y="9914"/>
                </a:lnTo>
                <a:lnTo>
                  <a:pt x="21600" y="10800"/>
                </a:lnTo>
                <a:lnTo>
                  <a:pt x="21564" y="11686"/>
                </a:lnTo>
                <a:lnTo>
                  <a:pt x="21459" y="12552"/>
                </a:lnTo>
                <a:lnTo>
                  <a:pt x="21286" y="13395"/>
                </a:lnTo>
                <a:lnTo>
                  <a:pt x="21049" y="14214"/>
                </a:lnTo>
                <a:lnTo>
                  <a:pt x="20751" y="15004"/>
                </a:lnTo>
                <a:lnTo>
                  <a:pt x="20395" y="15763"/>
                </a:lnTo>
                <a:lnTo>
                  <a:pt x="19982" y="16489"/>
                </a:lnTo>
                <a:lnTo>
                  <a:pt x="19516" y="17178"/>
                </a:lnTo>
                <a:lnTo>
                  <a:pt x="19000" y="17829"/>
                </a:lnTo>
                <a:lnTo>
                  <a:pt x="18437" y="18437"/>
                </a:lnTo>
                <a:lnTo>
                  <a:pt x="17829" y="19000"/>
                </a:lnTo>
                <a:lnTo>
                  <a:pt x="17178" y="19516"/>
                </a:lnTo>
                <a:lnTo>
                  <a:pt x="16489" y="19982"/>
                </a:lnTo>
                <a:lnTo>
                  <a:pt x="15763" y="20395"/>
                </a:lnTo>
                <a:lnTo>
                  <a:pt x="15004" y="20751"/>
                </a:lnTo>
                <a:lnTo>
                  <a:pt x="14214" y="21049"/>
                </a:lnTo>
                <a:lnTo>
                  <a:pt x="13395" y="21286"/>
                </a:lnTo>
                <a:lnTo>
                  <a:pt x="12552" y="21459"/>
                </a:lnTo>
                <a:lnTo>
                  <a:pt x="11686" y="21564"/>
                </a:lnTo>
                <a:lnTo>
                  <a:pt x="10800" y="21600"/>
                </a:lnTo>
                <a:lnTo>
                  <a:pt x="9914" y="21564"/>
                </a:lnTo>
                <a:lnTo>
                  <a:pt x="9048" y="21459"/>
                </a:lnTo>
                <a:lnTo>
                  <a:pt x="8205" y="21286"/>
                </a:lnTo>
                <a:lnTo>
                  <a:pt x="7386" y="21049"/>
                </a:lnTo>
                <a:lnTo>
                  <a:pt x="6596" y="20751"/>
                </a:lnTo>
                <a:lnTo>
                  <a:pt x="5837" y="20395"/>
                </a:lnTo>
                <a:lnTo>
                  <a:pt x="5111" y="19982"/>
                </a:lnTo>
                <a:lnTo>
                  <a:pt x="4422" y="19516"/>
                </a:lnTo>
                <a:lnTo>
                  <a:pt x="3771" y="19000"/>
                </a:lnTo>
                <a:lnTo>
                  <a:pt x="3163" y="18437"/>
                </a:lnTo>
                <a:lnTo>
                  <a:pt x="2600" y="17829"/>
                </a:lnTo>
                <a:lnTo>
                  <a:pt x="2084" y="17178"/>
                </a:lnTo>
                <a:lnTo>
                  <a:pt x="1618" y="16489"/>
                </a:lnTo>
                <a:lnTo>
                  <a:pt x="1205" y="15763"/>
                </a:lnTo>
                <a:lnTo>
                  <a:pt x="849" y="15004"/>
                </a:lnTo>
                <a:lnTo>
                  <a:pt x="551" y="14214"/>
                </a:lnTo>
                <a:lnTo>
                  <a:pt x="314" y="13395"/>
                </a:lnTo>
                <a:lnTo>
                  <a:pt x="141" y="12552"/>
                </a:lnTo>
                <a:lnTo>
                  <a:pt x="36" y="11686"/>
                </a:lnTo>
                <a:lnTo>
                  <a:pt x="0" y="10800"/>
                </a:lnTo>
                <a:close/>
              </a:path>
            </a:pathLst>
          </a:custGeom>
          <a:ln w="25399">
            <a:solidFill>
              <a:srgbClr val="46719B"/>
            </a:solidFill>
          </a:ln>
        </p:spPr>
        <p:txBody>
          <a:bodyPr lIns="45719" rIns="45719"/>
          <a:lstStyle/>
          <a:p>
            <a:pPr>
              <a:defRPr sz="1500"/>
            </a:pPr>
            <a:endParaRPr/>
          </a:p>
        </p:txBody>
      </p:sp>
      <p:sp>
        <p:nvSpPr>
          <p:cNvPr id="17" name="Line">
            <a:extLst>
              <a:ext uri="{FF2B5EF4-FFF2-40B4-BE49-F238E27FC236}">
                <a16:creationId xmlns:a16="http://schemas.microsoft.com/office/drawing/2014/main" id="{426C0E19-D4DE-CC4C-9587-6E9799EE84E9}"/>
              </a:ext>
            </a:extLst>
          </p:cNvPr>
          <p:cNvSpPr/>
          <p:nvPr/>
        </p:nvSpPr>
        <p:spPr>
          <a:xfrm flipH="1">
            <a:off x="9360179" y="5090203"/>
            <a:ext cx="460852" cy="896669"/>
          </a:xfrm>
          <a:prstGeom prst="line">
            <a:avLst/>
          </a:prstGeom>
          <a:ln w="57149">
            <a:solidFill>
              <a:srgbClr val="5A91C7"/>
            </a:solidFill>
          </a:ln>
        </p:spPr>
        <p:txBody>
          <a:bodyPr lIns="45719" rIns="45719"/>
          <a:lstStyle/>
          <a:p>
            <a:endParaRPr/>
          </a:p>
        </p:txBody>
      </p:sp>
      <p:sp>
        <p:nvSpPr>
          <p:cNvPr id="18" name="Line">
            <a:extLst>
              <a:ext uri="{FF2B5EF4-FFF2-40B4-BE49-F238E27FC236}">
                <a16:creationId xmlns:a16="http://schemas.microsoft.com/office/drawing/2014/main" id="{0859A644-B38C-9242-ADB9-4B4510B429AA}"/>
              </a:ext>
            </a:extLst>
          </p:cNvPr>
          <p:cNvSpPr/>
          <p:nvPr/>
        </p:nvSpPr>
        <p:spPr>
          <a:xfrm>
            <a:off x="10106286" y="5090205"/>
            <a:ext cx="260784" cy="510951"/>
          </a:xfrm>
          <a:prstGeom prst="line">
            <a:avLst/>
          </a:prstGeom>
          <a:ln w="57149">
            <a:solidFill>
              <a:srgbClr val="5A91C7"/>
            </a:solidFill>
          </a:ln>
        </p:spPr>
        <p:txBody>
          <a:bodyPr lIns="45719" rIns="45719"/>
          <a:lstStyle/>
          <a:p>
            <a:endParaRPr/>
          </a:p>
        </p:txBody>
      </p:sp>
      <p:sp>
        <p:nvSpPr>
          <p:cNvPr id="19" name="Shape">
            <a:extLst>
              <a:ext uri="{FF2B5EF4-FFF2-40B4-BE49-F238E27FC236}">
                <a16:creationId xmlns:a16="http://schemas.microsoft.com/office/drawing/2014/main" id="{DAFBCF47-6E65-F845-9381-3F9EC83C3CAC}"/>
              </a:ext>
            </a:extLst>
          </p:cNvPr>
          <p:cNvSpPr/>
          <p:nvPr/>
        </p:nvSpPr>
        <p:spPr>
          <a:xfrm>
            <a:off x="9435558" y="1676317"/>
            <a:ext cx="334832" cy="7171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6" y="11686"/>
                </a:lnTo>
                <a:lnTo>
                  <a:pt x="141" y="12552"/>
                </a:lnTo>
                <a:lnTo>
                  <a:pt x="314" y="13395"/>
                </a:lnTo>
                <a:lnTo>
                  <a:pt x="551" y="14214"/>
                </a:lnTo>
                <a:lnTo>
                  <a:pt x="849" y="15004"/>
                </a:lnTo>
                <a:lnTo>
                  <a:pt x="1205" y="15763"/>
                </a:lnTo>
                <a:lnTo>
                  <a:pt x="1618" y="16489"/>
                </a:lnTo>
                <a:lnTo>
                  <a:pt x="2084" y="17178"/>
                </a:lnTo>
                <a:lnTo>
                  <a:pt x="3163" y="18437"/>
                </a:lnTo>
                <a:lnTo>
                  <a:pt x="4422" y="19516"/>
                </a:lnTo>
                <a:lnTo>
                  <a:pt x="5837" y="20395"/>
                </a:lnTo>
                <a:lnTo>
                  <a:pt x="7386" y="21049"/>
                </a:lnTo>
                <a:lnTo>
                  <a:pt x="9048" y="21459"/>
                </a:lnTo>
                <a:lnTo>
                  <a:pt x="10800" y="21600"/>
                </a:lnTo>
                <a:lnTo>
                  <a:pt x="11686" y="21564"/>
                </a:lnTo>
                <a:lnTo>
                  <a:pt x="13395" y="21286"/>
                </a:lnTo>
                <a:lnTo>
                  <a:pt x="15004" y="20751"/>
                </a:lnTo>
                <a:lnTo>
                  <a:pt x="16489" y="19982"/>
                </a:lnTo>
                <a:lnTo>
                  <a:pt x="17829" y="19000"/>
                </a:lnTo>
                <a:lnTo>
                  <a:pt x="19000" y="17829"/>
                </a:lnTo>
                <a:lnTo>
                  <a:pt x="19982" y="16489"/>
                </a:lnTo>
                <a:lnTo>
                  <a:pt x="20395" y="15763"/>
                </a:lnTo>
                <a:lnTo>
                  <a:pt x="20751" y="15004"/>
                </a:lnTo>
                <a:lnTo>
                  <a:pt x="21049" y="14214"/>
                </a:lnTo>
                <a:lnTo>
                  <a:pt x="21286" y="13395"/>
                </a:lnTo>
                <a:lnTo>
                  <a:pt x="21459" y="12552"/>
                </a:lnTo>
                <a:lnTo>
                  <a:pt x="21564" y="11686"/>
                </a:lnTo>
                <a:lnTo>
                  <a:pt x="21600" y="10800"/>
                </a:lnTo>
                <a:lnTo>
                  <a:pt x="21564" y="9914"/>
                </a:lnTo>
                <a:lnTo>
                  <a:pt x="21459" y="9048"/>
                </a:lnTo>
                <a:lnTo>
                  <a:pt x="21286" y="8205"/>
                </a:lnTo>
                <a:lnTo>
                  <a:pt x="21049" y="7386"/>
                </a:lnTo>
                <a:lnTo>
                  <a:pt x="20751" y="6596"/>
                </a:lnTo>
                <a:lnTo>
                  <a:pt x="20395" y="5837"/>
                </a:lnTo>
                <a:lnTo>
                  <a:pt x="19982" y="5111"/>
                </a:lnTo>
                <a:lnTo>
                  <a:pt x="19516" y="4422"/>
                </a:lnTo>
                <a:lnTo>
                  <a:pt x="18437" y="3163"/>
                </a:lnTo>
                <a:lnTo>
                  <a:pt x="17178" y="2084"/>
                </a:lnTo>
                <a:lnTo>
                  <a:pt x="15763" y="1205"/>
                </a:lnTo>
                <a:lnTo>
                  <a:pt x="14214" y="551"/>
                </a:lnTo>
                <a:lnTo>
                  <a:pt x="12552" y="141"/>
                </a:lnTo>
                <a:lnTo>
                  <a:pt x="10800" y="0"/>
                </a:lnTo>
                <a:lnTo>
                  <a:pt x="9914" y="36"/>
                </a:lnTo>
                <a:lnTo>
                  <a:pt x="8205" y="314"/>
                </a:lnTo>
                <a:lnTo>
                  <a:pt x="6596" y="849"/>
                </a:lnTo>
                <a:lnTo>
                  <a:pt x="5111" y="1618"/>
                </a:lnTo>
                <a:lnTo>
                  <a:pt x="3771" y="2600"/>
                </a:lnTo>
                <a:lnTo>
                  <a:pt x="2600" y="3771"/>
                </a:lnTo>
                <a:lnTo>
                  <a:pt x="1618" y="5111"/>
                </a:lnTo>
                <a:lnTo>
                  <a:pt x="1205" y="5837"/>
                </a:lnTo>
                <a:lnTo>
                  <a:pt x="849" y="6596"/>
                </a:lnTo>
                <a:lnTo>
                  <a:pt x="551" y="7386"/>
                </a:lnTo>
                <a:lnTo>
                  <a:pt x="314" y="8205"/>
                </a:lnTo>
                <a:lnTo>
                  <a:pt x="141" y="9048"/>
                </a:lnTo>
                <a:lnTo>
                  <a:pt x="36" y="9914"/>
                </a:lnTo>
                <a:lnTo>
                  <a:pt x="0" y="10800"/>
                </a:lnTo>
                <a:close/>
              </a:path>
            </a:pathLst>
          </a:custGeom>
          <a:solidFill>
            <a:srgbClr val="AAC46B"/>
          </a:solidFill>
          <a:ln w="12700">
            <a:miter lim="400000"/>
          </a:ln>
        </p:spPr>
        <p:txBody>
          <a:bodyPr lIns="45719" rIns="45719"/>
          <a:lstStyle/>
          <a:p>
            <a:pPr>
              <a:defRPr sz="1500"/>
            </a:pPr>
            <a:endParaRPr/>
          </a:p>
        </p:txBody>
      </p:sp>
      <p:sp>
        <p:nvSpPr>
          <p:cNvPr id="20" name="Square">
            <a:extLst>
              <a:ext uri="{FF2B5EF4-FFF2-40B4-BE49-F238E27FC236}">
                <a16:creationId xmlns:a16="http://schemas.microsoft.com/office/drawing/2014/main" id="{73D32195-97C8-634C-B763-A33984741E3D}"/>
              </a:ext>
            </a:extLst>
          </p:cNvPr>
          <p:cNvSpPr/>
          <p:nvPr/>
        </p:nvSpPr>
        <p:spPr>
          <a:xfrm>
            <a:off x="9276544" y="3229956"/>
            <a:ext cx="806825" cy="806824"/>
          </a:xfrm>
          <a:prstGeom prst="rect">
            <a:avLst/>
          </a:prstGeom>
          <a:solidFill>
            <a:srgbClr val="6094C9"/>
          </a:solidFill>
          <a:ln w="12700">
            <a:miter lim="400000"/>
          </a:ln>
        </p:spPr>
        <p:txBody>
          <a:bodyPr lIns="45719" rIns="45719"/>
          <a:lstStyle/>
          <a:p>
            <a:pPr>
              <a:defRPr sz="1500"/>
            </a:pPr>
            <a:endParaRPr/>
          </a:p>
        </p:txBody>
      </p:sp>
      <p:sp>
        <p:nvSpPr>
          <p:cNvPr id="21" name="Square">
            <a:extLst>
              <a:ext uri="{FF2B5EF4-FFF2-40B4-BE49-F238E27FC236}">
                <a16:creationId xmlns:a16="http://schemas.microsoft.com/office/drawing/2014/main" id="{742E65F7-196E-9541-A235-5372B7AC538B}"/>
              </a:ext>
            </a:extLst>
          </p:cNvPr>
          <p:cNvSpPr/>
          <p:nvPr/>
        </p:nvSpPr>
        <p:spPr>
          <a:xfrm>
            <a:off x="9276544" y="3229956"/>
            <a:ext cx="806824" cy="806824"/>
          </a:xfrm>
          <a:prstGeom prst="rect">
            <a:avLst/>
          </a:prstGeom>
          <a:ln w="25399">
            <a:solidFill>
              <a:srgbClr val="46719B"/>
            </a:solidFill>
          </a:ln>
        </p:spPr>
        <p:txBody>
          <a:bodyPr lIns="45719" rIns="45719"/>
          <a:lstStyle/>
          <a:p>
            <a:pPr>
              <a:defRPr sz="1500"/>
            </a:pPr>
            <a:endParaRPr/>
          </a:p>
        </p:txBody>
      </p:sp>
      <p:sp>
        <p:nvSpPr>
          <p:cNvPr id="22" name="Line">
            <a:extLst>
              <a:ext uri="{FF2B5EF4-FFF2-40B4-BE49-F238E27FC236}">
                <a16:creationId xmlns:a16="http://schemas.microsoft.com/office/drawing/2014/main" id="{EC5338B9-B28F-D244-A2DA-369D6A125FEA}"/>
              </a:ext>
            </a:extLst>
          </p:cNvPr>
          <p:cNvSpPr/>
          <p:nvPr/>
        </p:nvSpPr>
        <p:spPr>
          <a:xfrm>
            <a:off x="10083368" y="2826546"/>
            <a:ext cx="1" cy="1411941"/>
          </a:xfrm>
          <a:prstGeom prst="line">
            <a:avLst/>
          </a:prstGeom>
          <a:ln w="9524">
            <a:solidFill>
              <a:srgbClr val="5A91C7"/>
            </a:solidFill>
          </a:ln>
        </p:spPr>
        <p:txBody>
          <a:bodyPr lIns="45719" rIns="45719"/>
          <a:lstStyle/>
          <a:p>
            <a:endParaRPr/>
          </a:p>
        </p:txBody>
      </p:sp>
      <p:sp>
        <p:nvSpPr>
          <p:cNvPr id="23" name="Line">
            <a:extLst>
              <a:ext uri="{FF2B5EF4-FFF2-40B4-BE49-F238E27FC236}">
                <a16:creationId xmlns:a16="http://schemas.microsoft.com/office/drawing/2014/main" id="{DF895B63-A351-3846-9308-B4D5F0C12927}"/>
              </a:ext>
            </a:extLst>
          </p:cNvPr>
          <p:cNvSpPr/>
          <p:nvPr/>
        </p:nvSpPr>
        <p:spPr>
          <a:xfrm>
            <a:off x="8940076" y="3229957"/>
            <a:ext cx="1344997" cy="1"/>
          </a:xfrm>
          <a:prstGeom prst="line">
            <a:avLst/>
          </a:prstGeom>
          <a:ln w="9524">
            <a:solidFill>
              <a:srgbClr val="5A91C7"/>
            </a:solidFill>
          </a:ln>
        </p:spPr>
        <p:txBody>
          <a:bodyPr lIns="45719" rIns="45719"/>
          <a:lstStyle/>
          <a:p>
            <a:endParaRPr/>
          </a:p>
        </p:txBody>
      </p:sp>
      <p:sp>
        <p:nvSpPr>
          <p:cNvPr id="24" name="Line">
            <a:extLst>
              <a:ext uri="{FF2B5EF4-FFF2-40B4-BE49-F238E27FC236}">
                <a16:creationId xmlns:a16="http://schemas.microsoft.com/office/drawing/2014/main" id="{F788A6B9-F148-714E-8307-2A3A81F2A1E0}"/>
              </a:ext>
            </a:extLst>
          </p:cNvPr>
          <p:cNvSpPr/>
          <p:nvPr/>
        </p:nvSpPr>
        <p:spPr>
          <a:xfrm>
            <a:off x="9007603" y="4036779"/>
            <a:ext cx="1344998" cy="1"/>
          </a:xfrm>
          <a:prstGeom prst="line">
            <a:avLst/>
          </a:prstGeom>
          <a:ln w="9524">
            <a:solidFill>
              <a:srgbClr val="5A91C7"/>
            </a:solidFill>
          </a:ln>
        </p:spPr>
        <p:txBody>
          <a:bodyPr lIns="45719" rIns="45719"/>
          <a:lstStyle/>
          <a:p>
            <a:endParaRPr/>
          </a:p>
        </p:txBody>
      </p:sp>
    </p:spTree>
    <p:extLst>
      <p:ext uri="{BB962C8B-B14F-4D97-AF65-F5344CB8AC3E}">
        <p14:creationId xmlns:p14="http://schemas.microsoft.com/office/powerpoint/2010/main" val="528571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27A47-A1B0-074B-B819-8E5363AB9F9D}"/>
              </a:ext>
            </a:extLst>
          </p:cNvPr>
          <p:cNvSpPr>
            <a:spLocks noGrp="1"/>
          </p:cNvSpPr>
          <p:nvPr>
            <p:ph type="title"/>
          </p:nvPr>
        </p:nvSpPr>
        <p:spPr/>
        <p:txBody>
          <a:bodyPr/>
          <a:lstStyle/>
          <a:p>
            <a:r>
              <a:rPr lang="en-US" dirty="0"/>
              <a:t>NetLogo Data Structures</a:t>
            </a:r>
          </a:p>
        </p:txBody>
      </p:sp>
      <p:sp>
        <p:nvSpPr>
          <p:cNvPr id="3" name="Content Placeholder 2">
            <a:extLst>
              <a:ext uri="{FF2B5EF4-FFF2-40B4-BE49-F238E27FC236}">
                <a16:creationId xmlns:a16="http://schemas.microsoft.com/office/drawing/2014/main" id="{2B20329A-78DA-0E4E-967B-33605DA60213}"/>
              </a:ext>
            </a:extLst>
          </p:cNvPr>
          <p:cNvSpPr>
            <a:spLocks noGrp="1"/>
          </p:cNvSpPr>
          <p:nvPr>
            <p:ph idx="1"/>
          </p:nvPr>
        </p:nvSpPr>
        <p:spPr>
          <a:xfrm>
            <a:off x="6096000" y="1941513"/>
            <a:ext cx="4584405" cy="3811033"/>
          </a:xfrm>
        </p:spPr>
        <p:txBody>
          <a:bodyPr>
            <a:normAutofit fontScale="70000" lnSpcReduction="20000"/>
          </a:bodyPr>
          <a:lstStyle/>
          <a:p>
            <a:r>
              <a:rPr lang="en-US" b="1" dirty="0"/>
              <a:t>Local Variables</a:t>
            </a:r>
          </a:p>
          <a:p>
            <a:pPr lvl="1"/>
            <a:r>
              <a:rPr lang="en-US" dirty="0"/>
              <a:t>variables declared and used within the scope of a procedure.  Declared using </a:t>
            </a:r>
            <a:r>
              <a:rPr lang="en-US" i="1" dirty="0"/>
              <a:t>let</a:t>
            </a:r>
            <a:r>
              <a:rPr lang="en-US" dirty="0"/>
              <a:t>, assigned using </a:t>
            </a:r>
            <a:r>
              <a:rPr lang="en-US" i="1" dirty="0"/>
              <a:t>set</a:t>
            </a:r>
            <a:r>
              <a:rPr lang="en-US" dirty="0"/>
              <a:t>    </a:t>
            </a:r>
          </a:p>
          <a:p>
            <a:r>
              <a:rPr lang="en-US" b="1" dirty="0" err="1"/>
              <a:t>Agentset</a:t>
            </a:r>
            <a:endParaRPr lang="en-US" b="1" dirty="0"/>
          </a:p>
          <a:p>
            <a:pPr lvl="1"/>
            <a:r>
              <a:rPr lang="en-US" dirty="0"/>
              <a:t>A set of agents. Unordered "bag” or collection of a group of agents.</a:t>
            </a:r>
          </a:p>
          <a:p>
            <a:pPr lvl="1"/>
            <a:r>
              <a:rPr lang="en-US" dirty="0"/>
              <a:t>Cannot contain </a:t>
            </a:r>
            <a:r>
              <a:rPr lang="en-US" dirty="0" err="1"/>
              <a:t>subagentsets</a:t>
            </a:r>
            <a:endParaRPr lang="en-US" dirty="0"/>
          </a:p>
          <a:p>
            <a:r>
              <a:rPr lang="en-US" b="1" dirty="0"/>
              <a:t>List</a:t>
            </a:r>
          </a:p>
          <a:p>
            <a:pPr lvl="1"/>
            <a:r>
              <a:rPr lang="en-US" dirty="0"/>
              <a:t>An ordered list of elements (agents, integers, strings, </a:t>
            </a:r>
            <a:r>
              <a:rPr lang="en-US" dirty="0" err="1"/>
              <a:t>etc</a:t>
            </a:r>
            <a:r>
              <a:rPr lang="en-US" dirty="0"/>
              <a:t>).</a:t>
            </a:r>
          </a:p>
          <a:p>
            <a:pPr lvl="1"/>
            <a:r>
              <a:rPr lang="en-US" dirty="0"/>
              <a:t>Can contain </a:t>
            </a:r>
            <a:r>
              <a:rPr lang="en-US" dirty="0" err="1"/>
              <a:t>sublists</a:t>
            </a:r>
            <a:r>
              <a:rPr lang="en-US" dirty="0"/>
              <a:t> (lists within lists)</a:t>
            </a:r>
          </a:p>
          <a:p>
            <a:r>
              <a:rPr lang="en-US" b="1" dirty="0"/>
              <a:t>Boolean</a:t>
            </a:r>
          </a:p>
          <a:p>
            <a:pPr lvl="1"/>
            <a:r>
              <a:rPr lang="en-US" dirty="0"/>
              <a:t>Variables that can assume only the value True or False</a:t>
            </a:r>
          </a:p>
        </p:txBody>
      </p:sp>
      <p:sp>
        <p:nvSpPr>
          <p:cNvPr id="4" name="Content Placeholder 2">
            <a:extLst>
              <a:ext uri="{FF2B5EF4-FFF2-40B4-BE49-F238E27FC236}">
                <a16:creationId xmlns:a16="http://schemas.microsoft.com/office/drawing/2014/main" id="{5DF38A1C-1FDE-4A4C-8FEA-D41AB0C88077}"/>
              </a:ext>
            </a:extLst>
          </p:cNvPr>
          <p:cNvSpPr txBox="1">
            <a:spLocks/>
          </p:cNvSpPr>
          <p:nvPr/>
        </p:nvSpPr>
        <p:spPr>
          <a:xfrm>
            <a:off x="990600" y="1978025"/>
            <a:ext cx="4584405"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Fundamental Types</a:t>
            </a:r>
          </a:p>
          <a:p>
            <a:pPr lvl="1"/>
            <a:r>
              <a:rPr lang="en-US" dirty="0"/>
              <a:t>NetLogo supports numeric types (integer, ﬂoat), character types (string), collections (</a:t>
            </a:r>
            <a:r>
              <a:rPr lang="en-US" dirty="0" err="1"/>
              <a:t>agentset</a:t>
            </a:r>
            <a:r>
              <a:rPr lang="en-US" dirty="0"/>
              <a:t>, list), and Booleans (True/False)</a:t>
            </a:r>
          </a:p>
          <a:p>
            <a:pPr lvl="1"/>
            <a:r>
              <a:rPr lang="en-US" dirty="0"/>
              <a:t>Other more sophisticated data types can be used via importing external libraries (e.g. matrix math library)</a:t>
            </a:r>
          </a:p>
          <a:p>
            <a:r>
              <a:rPr lang="en-US" b="1" dirty="0"/>
              <a:t>Variables</a:t>
            </a:r>
          </a:p>
          <a:p>
            <a:pPr lvl="1"/>
            <a:r>
              <a:rPr lang="en-US" dirty="0"/>
              <a:t>NetLogo is "weakly typed".</a:t>
            </a:r>
          </a:p>
          <a:p>
            <a:pPr lvl="1"/>
            <a:r>
              <a:rPr lang="en-US" dirty="0"/>
              <a:t>Variables can be reassigned diﬀerent types at run time</a:t>
            </a:r>
          </a:p>
          <a:p>
            <a:pPr lvl="1"/>
            <a:r>
              <a:rPr lang="en-US" dirty="0"/>
              <a:t>Variables are not case sensitive</a:t>
            </a:r>
          </a:p>
          <a:p>
            <a:r>
              <a:rPr lang="en-US" b="1" dirty="0"/>
              <a:t>Global Variables (</a:t>
            </a:r>
            <a:r>
              <a:rPr lang="en-US" b="1" dirty="0" err="1"/>
              <a:t>Globals</a:t>
            </a:r>
            <a:r>
              <a:rPr lang="en-US" b="1" dirty="0"/>
              <a:t>)</a:t>
            </a:r>
          </a:p>
          <a:p>
            <a:pPr lvl="1"/>
            <a:r>
              <a:rPr lang="en-US" dirty="0"/>
              <a:t>Special globally visible variables.</a:t>
            </a:r>
          </a:p>
          <a:p>
            <a:pPr lvl="1"/>
            <a:r>
              <a:rPr lang="en-US" dirty="0"/>
              <a:t>Can be read/written anywhere in the NetLogo program</a:t>
            </a:r>
          </a:p>
        </p:txBody>
      </p:sp>
    </p:spTree>
    <p:extLst>
      <p:ext uri="{BB962C8B-B14F-4D97-AF65-F5344CB8AC3E}">
        <p14:creationId xmlns:p14="http://schemas.microsoft.com/office/powerpoint/2010/main" val="188905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175E-FAB5-7346-8085-89D6620DC7E6}"/>
              </a:ext>
            </a:extLst>
          </p:cNvPr>
          <p:cNvSpPr>
            <a:spLocks noGrp="1"/>
          </p:cNvSpPr>
          <p:nvPr>
            <p:ph type="title"/>
          </p:nvPr>
        </p:nvSpPr>
        <p:spPr/>
        <p:txBody>
          <a:bodyPr/>
          <a:lstStyle/>
          <a:p>
            <a:r>
              <a:rPr lang="en-US" dirty="0"/>
              <a:t>NetLogo Coding Style and Conventions</a:t>
            </a:r>
          </a:p>
        </p:txBody>
      </p:sp>
      <p:sp>
        <p:nvSpPr>
          <p:cNvPr id="3" name="Content Placeholder 2">
            <a:extLst>
              <a:ext uri="{FF2B5EF4-FFF2-40B4-BE49-F238E27FC236}">
                <a16:creationId xmlns:a16="http://schemas.microsoft.com/office/drawing/2014/main" id="{31F7FAF2-97C4-A147-95DA-58028E5EFE06}"/>
              </a:ext>
            </a:extLst>
          </p:cNvPr>
          <p:cNvSpPr>
            <a:spLocks noGrp="1"/>
          </p:cNvSpPr>
          <p:nvPr>
            <p:ph idx="1"/>
          </p:nvPr>
        </p:nvSpPr>
        <p:spPr>
          <a:xfrm>
            <a:off x="838200" y="1825625"/>
            <a:ext cx="10515600" cy="4667250"/>
          </a:xfrm>
        </p:spPr>
        <p:txBody>
          <a:bodyPr>
            <a:normAutofit fontScale="70000" lnSpcReduction="20000"/>
          </a:bodyPr>
          <a:lstStyle/>
          <a:p>
            <a:r>
              <a:rPr lang="en-US" dirty="0"/>
              <a:t>NetLogo is ﬂexible on variable naming</a:t>
            </a:r>
          </a:p>
          <a:p>
            <a:pPr lvl="1"/>
            <a:r>
              <a:rPr lang="en-US" dirty="0"/>
              <a:t>Pick a consistent style, and stick with it</a:t>
            </a:r>
          </a:p>
          <a:p>
            <a:pPr lvl="1"/>
            <a:r>
              <a:rPr lang="en-US" dirty="0"/>
              <a:t>Use the built-­‐in source code indentation manager (highlight code segment, press "tab")</a:t>
            </a:r>
          </a:p>
          <a:p>
            <a:r>
              <a:rPr lang="en-US" dirty="0"/>
              <a:t>Some common conventions</a:t>
            </a:r>
          </a:p>
          <a:p>
            <a:pPr lvl="1"/>
            <a:r>
              <a:rPr lang="en-US" dirty="0"/>
              <a:t>Use"‐" as a word separator ("similar-nearby")</a:t>
            </a:r>
          </a:p>
          <a:p>
            <a:pPr lvl="1"/>
            <a:r>
              <a:rPr lang="en-US" dirty="0"/>
              <a:t>Use setup, and go to manage initialization of global variables, setup of model, and model runs</a:t>
            </a:r>
          </a:p>
          <a:p>
            <a:pPr lvl="1"/>
            <a:r>
              <a:rPr lang="en-US" dirty="0"/>
              <a:t>Use breed-­‐speciﬁc preﬁx for breed-­‐speciﬁc procedures</a:t>
            </a:r>
          </a:p>
          <a:p>
            <a:pPr lvl="2"/>
            <a:r>
              <a:rPr lang="en-US" dirty="0"/>
              <a:t>wolf­‐reproduction, bunny‐movement, grass‐regrowth</a:t>
            </a:r>
          </a:p>
          <a:p>
            <a:pPr lvl="1"/>
            <a:r>
              <a:rPr lang="en-US" dirty="0"/>
              <a:t>Booleans end with "?" ( happy )</a:t>
            </a:r>
          </a:p>
          <a:p>
            <a:pPr lvl="1"/>
            <a:r>
              <a:rPr lang="en-US" dirty="0"/>
              <a:t>Use ";" to indicate comments (comments are cheap – use them liberally !)</a:t>
            </a:r>
          </a:p>
          <a:p>
            <a:r>
              <a:rPr lang="en-US" dirty="0"/>
              <a:t>Example of other conventions you can use</a:t>
            </a:r>
          </a:p>
          <a:p>
            <a:pPr lvl="1"/>
            <a:r>
              <a:rPr lang="en-US" dirty="0"/>
              <a:t>Use all caps for </a:t>
            </a:r>
            <a:r>
              <a:rPr lang="en-US" dirty="0" err="1"/>
              <a:t>globals</a:t>
            </a:r>
            <a:r>
              <a:rPr lang="en-US" dirty="0"/>
              <a:t> (MAX_SALARY)</a:t>
            </a:r>
          </a:p>
          <a:p>
            <a:pPr lvl="1"/>
            <a:r>
              <a:rPr lang="en-US" dirty="0"/>
              <a:t>Use preﬁx to indicate </a:t>
            </a:r>
            <a:r>
              <a:rPr lang="en-US" dirty="0" err="1"/>
              <a:t>globals</a:t>
            </a:r>
            <a:r>
              <a:rPr lang="en-US" dirty="0"/>
              <a:t> managed by interface widgets</a:t>
            </a:r>
          </a:p>
          <a:p>
            <a:pPr lvl="2"/>
            <a:r>
              <a:rPr lang="en-US" dirty="0"/>
              <a:t>INPUT_SLIDER_INITIAL_NUM_BUNNIES</a:t>
            </a:r>
          </a:p>
          <a:p>
            <a:pPr lvl="2"/>
            <a:r>
              <a:rPr lang="en-US" dirty="0"/>
              <a:t>OUTPUT_WOLF_POPULATION_SIZE</a:t>
            </a:r>
          </a:p>
          <a:p>
            <a:r>
              <a:rPr lang="en-US" dirty="0"/>
              <a:t>Fill in the built-­‐in documentation tab to describe your model</a:t>
            </a:r>
          </a:p>
          <a:p>
            <a:pPr lvl="1"/>
            <a:r>
              <a:rPr lang="en-US" dirty="0"/>
              <a:t>You can add new sections if you want to, NetLogo will automatically format them.</a:t>
            </a:r>
          </a:p>
        </p:txBody>
      </p:sp>
    </p:spTree>
    <p:extLst>
      <p:ext uri="{BB962C8B-B14F-4D97-AF65-F5344CB8AC3E}">
        <p14:creationId xmlns:p14="http://schemas.microsoft.com/office/powerpoint/2010/main" val="221210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618D-BC2E-A749-AEC0-F251A19F5AD1}"/>
              </a:ext>
            </a:extLst>
          </p:cNvPr>
          <p:cNvSpPr>
            <a:spLocks noGrp="1"/>
          </p:cNvSpPr>
          <p:nvPr>
            <p:ph type="title"/>
          </p:nvPr>
        </p:nvSpPr>
        <p:spPr/>
        <p:txBody>
          <a:bodyPr/>
          <a:lstStyle/>
          <a:p>
            <a:r>
              <a:rPr lang="en-US" dirty="0"/>
              <a:t>Now Lets Build the Segregation model!</a:t>
            </a:r>
          </a:p>
        </p:txBody>
      </p:sp>
    </p:spTree>
    <p:extLst>
      <p:ext uri="{BB962C8B-B14F-4D97-AF65-F5344CB8AC3E}">
        <p14:creationId xmlns:p14="http://schemas.microsoft.com/office/powerpoint/2010/main" val="2880635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0D88-0CD9-A446-882A-A4C0CB4E58B5}"/>
              </a:ext>
            </a:extLst>
          </p:cNvPr>
          <p:cNvSpPr>
            <a:spLocks noGrp="1"/>
          </p:cNvSpPr>
          <p:nvPr>
            <p:ph type="title"/>
          </p:nvPr>
        </p:nvSpPr>
        <p:spPr/>
        <p:txBody>
          <a:bodyPr/>
          <a:lstStyle/>
          <a:p>
            <a:r>
              <a:rPr lang="en-US" dirty="0"/>
              <a:t>Set up</a:t>
            </a:r>
          </a:p>
        </p:txBody>
      </p:sp>
      <p:sp>
        <p:nvSpPr>
          <p:cNvPr id="3" name="Content Placeholder 2">
            <a:extLst>
              <a:ext uri="{FF2B5EF4-FFF2-40B4-BE49-F238E27FC236}">
                <a16:creationId xmlns:a16="http://schemas.microsoft.com/office/drawing/2014/main" id="{378F6B79-CE39-0A4D-8D93-23DF2F5F62C0}"/>
              </a:ext>
            </a:extLst>
          </p:cNvPr>
          <p:cNvSpPr>
            <a:spLocks noGrp="1"/>
          </p:cNvSpPr>
          <p:nvPr>
            <p:ph idx="1"/>
          </p:nvPr>
        </p:nvSpPr>
        <p:spPr>
          <a:xfrm>
            <a:off x="838200" y="1825625"/>
            <a:ext cx="6311900" cy="4351338"/>
          </a:xfrm>
        </p:spPr>
        <p:txBody>
          <a:bodyPr>
            <a:normAutofit fontScale="92500" lnSpcReduction="20000"/>
          </a:bodyPr>
          <a:lstStyle/>
          <a:p>
            <a:r>
              <a:rPr lang="en-US" dirty="0"/>
              <a:t>First open NetLogo </a:t>
            </a:r>
          </a:p>
          <a:p>
            <a:r>
              <a:rPr lang="en-US" dirty="0"/>
              <a:t>Click on </a:t>
            </a:r>
            <a:r>
              <a:rPr lang="en-US" b="1" dirty="0"/>
              <a:t>Add</a:t>
            </a:r>
          </a:p>
          <a:p>
            <a:r>
              <a:rPr lang="en-US" dirty="0"/>
              <a:t>Select  </a:t>
            </a:r>
            <a:r>
              <a:rPr lang="en-US" b="1" dirty="0"/>
              <a:t>Button</a:t>
            </a:r>
            <a:r>
              <a:rPr lang="en-US" dirty="0"/>
              <a:t>  and click on the top left of the canvas</a:t>
            </a:r>
          </a:p>
          <a:p>
            <a:r>
              <a:rPr lang="en-US" dirty="0"/>
              <a:t>Type </a:t>
            </a:r>
            <a:r>
              <a:rPr lang="en-US" dirty="0">
                <a:solidFill>
                  <a:srgbClr val="FF0000"/>
                </a:solidFill>
              </a:rPr>
              <a:t>“setup” </a:t>
            </a:r>
            <a:r>
              <a:rPr lang="en-US" dirty="0"/>
              <a:t>in the commands and display name</a:t>
            </a:r>
          </a:p>
          <a:p>
            <a:r>
              <a:rPr lang="en-US" dirty="0"/>
              <a:t>What do we want to achieve at the set up button? </a:t>
            </a:r>
          </a:p>
          <a:p>
            <a:pPr lvl="1">
              <a:defRPr sz="2400"/>
            </a:pPr>
            <a:r>
              <a:rPr lang="en-US" dirty="0"/>
              <a:t>Randomly distribute the agents on the viewers based on the density</a:t>
            </a:r>
          </a:p>
          <a:p>
            <a:pPr lvl="1">
              <a:defRPr sz="2400"/>
            </a:pPr>
            <a:r>
              <a:rPr lang="en-US" dirty="0"/>
              <a:t>Reinstate the system</a:t>
            </a:r>
          </a:p>
          <a:p>
            <a:pPr lvl="1">
              <a:defRPr sz="2400"/>
            </a:pPr>
            <a:r>
              <a:rPr lang="en-US" dirty="0"/>
              <a:t>…</a:t>
            </a:r>
          </a:p>
        </p:txBody>
      </p:sp>
      <p:pic>
        <p:nvPicPr>
          <p:cNvPr id="4" name="image2.png" descr="image2.png">
            <a:extLst>
              <a:ext uri="{FF2B5EF4-FFF2-40B4-BE49-F238E27FC236}">
                <a16:creationId xmlns:a16="http://schemas.microsoft.com/office/drawing/2014/main" id="{2DBFC6D6-2440-3D43-9DE6-0AD8F651EECD}"/>
              </a:ext>
            </a:extLst>
          </p:cNvPr>
          <p:cNvPicPr>
            <a:picLocks noChangeAspect="1"/>
          </p:cNvPicPr>
          <p:nvPr/>
        </p:nvPicPr>
        <p:blipFill>
          <a:blip r:embed="rId2"/>
          <a:stretch>
            <a:fillRect/>
          </a:stretch>
        </p:blipFill>
        <p:spPr>
          <a:xfrm>
            <a:off x="7150100" y="1545431"/>
            <a:ext cx="4652845" cy="3767137"/>
          </a:xfrm>
          <a:prstGeom prst="rect">
            <a:avLst/>
          </a:prstGeom>
          <a:ln w="12700">
            <a:miter lim="400000"/>
          </a:ln>
          <a:effectLst>
            <a:outerShdw blurRad="50800" dist="50800" dir="5400000" algn="ctr" rotWithShape="0">
              <a:schemeClr val="tx1"/>
            </a:outerShdw>
          </a:effectLst>
        </p:spPr>
      </p:pic>
    </p:spTree>
    <p:extLst>
      <p:ext uri="{BB962C8B-B14F-4D97-AF65-F5344CB8AC3E}">
        <p14:creationId xmlns:p14="http://schemas.microsoft.com/office/powerpoint/2010/main" val="555332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BD53-1DFE-174F-B2C2-0FB95F5C48CC}"/>
              </a:ext>
            </a:extLst>
          </p:cNvPr>
          <p:cNvSpPr>
            <a:spLocks noGrp="1"/>
          </p:cNvSpPr>
          <p:nvPr>
            <p:ph type="title"/>
          </p:nvPr>
        </p:nvSpPr>
        <p:spPr/>
        <p:txBody>
          <a:bodyPr/>
          <a:lstStyle/>
          <a:p>
            <a:r>
              <a:rPr lang="en-US" dirty="0"/>
              <a:t>Set up</a:t>
            </a:r>
          </a:p>
        </p:txBody>
      </p:sp>
      <p:sp>
        <p:nvSpPr>
          <p:cNvPr id="3" name="Content Placeholder 2">
            <a:extLst>
              <a:ext uri="{FF2B5EF4-FFF2-40B4-BE49-F238E27FC236}">
                <a16:creationId xmlns:a16="http://schemas.microsoft.com/office/drawing/2014/main" id="{9C3B3CDE-15BA-FC45-BB8B-A9FDE244A8CD}"/>
              </a:ext>
            </a:extLst>
          </p:cNvPr>
          <p:cNvSpPr>
            <a:spLocks noGrp="1"/>
          </p:cNvSpPr>
          <p:nvPr>
            <p:ph idx="1"/>
          </p:nvPr>
        </p:nvSpPr>
        <p:spPr/>
        <p:txBody>
          <a:bodyPr/>
          <a:lstStyle/>
          <a:p>
            <a:r>
              <a:rPr lang="en-US" dirty="0"/>
              <a:t>Select the ‘code’ tab and type the following </a:t>
            </a:r>
          </a:p>
          <a:p>
            <a:endParaRPr lang="en-US" dirty="0"/>
          </a:p>
          <a:p>
            <a:endParaRPr lang="en-US" dirty="0"/>
          </a:p>
        </p:txBody>
      </p:sp>
      <p:pic>
        <p:nvPicPr>
          <p:cNvPr id="4" name="image3.png" descr="image3.png">
            <a:extLst>
              <a:ext uri="{FF2B5EF4-FFF2-40B4-BE49-F238E27FC236}">
                <a16:creationId xmlns:a16="http://schemas.microsoft.com/office/drawing/2014/main" id="{AC50417F-E4EE-F046-A294-5419F25DBBB2}"/>
              </a:ext>
            </a:extLst>
          </p:cNvPr>
          <p:cNvPicPr>
            <a:picLocks noChangeAspect="1"/>
          </p:cNvPicPr>
          <p:nvPr/>
        </p:nvPicPr>
        <p:blipFill>
          <a:blip r:embed="rId2"/>
          <a:stretch>
            <a:fillRect/>
          </a:stretch>
        </p:blipFill>
        <p:spPr>
          <a:xfrm>
            <a:off x="679958" y="2458422"/>
            <a:ext cx="11010901" cy="3562351"/>
          </a:xfrm>
          <a:prstGeom prst="rect">
            <a:avLst/>
          </a:prstGeom>
          <a:ln w="12700">
            <a:miter lim="400000"/>
          </a:ln>
        </p:spPr>
      </p:pic>
    </p:spTree>
    <p:extLst>
      <p:ext uri="{BB962C8B-B14F-4D97-AF65-F5344CB8AC3E}">
        <p14:creationId xmlns:p14="http://schemas.microsoft.com/office/powerpoint/2010/main" val="3121110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7E9-29F2-CE43-8A09-EF8E34439E46}"/>
              </a:ext>
            </a:extLst>
          </p:cNvPr>
          <p:cNvSpPr>
            <a:spLocks noGrp="1"/>
          </p:cNvSpPr>
          <p:nvPr>
            <p:ph type="title"/>
          </p:nvPr>
        </p:nvSpPr>
        <p:spPr/>
        <p:txBody>
          <a:bodyPr/>
          <a:lstStyle/>
          <a:p>
            <a:r>
              <a:rPr lang="en-US" dirty="0"/>
              <a:t>Turtles Variables</a:t>
            </a:r>
          </a:p>
        </p:txBody>
      </p:sp>
      <p:sp>
        <p:nvSpPr>
          <p:cNvPr id="3" name="Content Placeholder 2">
            <a:extLst>
              <a:ext uri="{FF2B5EF4-FFF2-40B4-BE49-F238E27FC236}">
                <a16:creationId xmlns:a16="http://schemas.microsoft.com/office/drawing/2014/main" id="{D1043EB9-7A91-0847-A595-4F40E5BB0E9E}"/>
              </a:ext>
            </a:extLst>
          </p:cNvPr>
          <p:cNvSpPr>
            <a:spLocks noGrp="1"/>
          </p:cNvSpPr>
          <p:nvPr>
            <p:ph idx="1"/>
          </p:nvPr>
        </p:nvSpPr>
        <p:spPr/>
        <p:txBody>
          <a:bodyPr/>
          <a:lstStyle/>
          <a:p>
            <a:r>
              <a:rPr lang="en-US" dirty="0"/>
              <a:t>What are the characteristics of the turtles ?</a:t>
            </a:r>
          </a:p>
          <a:p>
            <a:pPr lvl="1">
              <a:buSzPct val="100000"/>
              <a:buFont typeface="Arial"/>
              <a:buChar char="•"/>
              <a:defRPr sz="2800"/>
            </a:pPr>
            <a:r>
              <a:rPr lang="en-US" dirty="0"/>
              <a:t>Happy</a:t>
            </a:r>
          </a:p>
          <a:p>
            <a:pPr lvl="1">
              <a:buSzPct val="100000"/>
              <a:buFont typeface="Arial"/>
              <a:buChar char="•"/>
              <a:defRPr sz="2800"/>
            </a:pPr>
            <a:r>
              <a:rPr lang="en-US" dirty="0"/>
              <a:t>Similar neighbors</a:t>
            </a:r>
          </a:p>
          <a:p>
            <a:pPr lvl="1">
              <a:buSzPct val="100000"/>
              <a:buFont typeface="Arial"/>
              <a:buChar char="•"/>
              <a:defRPr sz="2800"/>
            </a:pPr>
            <a:r>
              <a:rPr lang="en-US" dirty="0"/>
              <a:t>Others neighbors</a:t>
            </a:r>
          </a:p>
          <a:p>
            <a:pPr lvl="1">
              <a:buSzPct val="100000"/>
              <a:buFont typeface="Arial"/>
              <a:buChar char="•"/>
              <a:defRPr sz="2800"/>
            </a:pPr>
            <a:r>
              <a:rPr lang="en-US" dirty="0"/>
              <a:t>Total neighbors </a:t>
            </a:r>
          </a:p>
          <a:p>
            <a:endParaRPr lang="en-US" dirty="0"/>
          </a:p>
        </p:txBody>
      </p:sp>
    </p:spTree>
    <p:extLst>
      <p:ext uri="{BB962C8B-B14F-4D97-AF65-F5344CB8AC3E}">
        <p14:creationId xmlns:p14="http://schemas.microsoft.com/office/powerpoint/2010/main" val="60240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urtles Variables"/>
          <p:cNvSpPr txBox="1">
            <a:spLocks noGrp="1"/>
          </p:cNvSpPr>
          <p:nvPr>
            <p:ph type="title"/>
          </p:nvPr>
        </p:nvSpPr>
        <p:spPr>
          <a:prstGeom prst="rect">
            <a:avLst/>
          </a:prstGeom>
        </p:spPr>
        <p:txBody>
          <a:bodyPr/>
          <a:lstStyle/>
          <a:p>
            <a:r>
              <a:rPr dirty="0"/>
              <a:t>Turtles Variables</a:t>
            </a:r>
          </a:p>
        </p:txBody>
      </p:sp>
      <p:sp>
        <p:nvSpPr>
          <p:cNvPr id="228" name="What are the characteristics of the turtles ?"/>
          <p:cNvSpPr txBox="1">
            <a:spLocks noGrp="1"/>
          </p:cNvSpPr>
          <p:nvPr>
            <p:ph type="body" sz="quarter" idx="1"/>
          </p:nvPr>
        </p:nvSpPr>
        <p:spPr>
          <a:xfrm>
            <a:off x="838200" y="1825625"/>
            <a:ext cx="10515600" cy="627018"/>
          </a:xfrm>
          <a:prstGeom prst="rect">
            <a:avLst/>
          </a:prstGeom>
        </p:spPr>
        <p:txBody>
          <a:bodyPr/>
          <a:lstStyle>
            <a:lvl1pPr marL="0" indent="0">
              <a:buSzTx/>
              <a:buNone/>
            </a:lvl1pPr>
          </a:lstStyle>
          <a:p>
            <a:r>
              <a:rPr dirty="0"/>
              <a:t>What are the characteristics of the turtles ? </a:t>
            </a:r>
          </a:p>
        </p:txBody>
      </p:sp>
      <p:sp>
        <p:nvSpPr>
          <p:cNvPr id="229" name="Happy…"/>
          <p:cNvSpPr txBox="1"/>
          <p:nvPr/>
        </p:nvSpPr>
        <p:spPr>
          <a:xfrm>
            <a:off x="1195699" y="2639062"/>
            <a:ext cx="10515601" cy="2117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rPr dirty="0"/>
              <a:t>Happy</a:t>
            </a:r>
            <a:r>
              <a:rPr lang="en-US" dirty="0"/>
              <a:t>, </a:t>
            </a:r>
            <a:r>
              <a:rPr dirty="0"/>
              <a:t>Similar neighbors</a:t>
            </a:r>
            <a:r>
              <a:rPr lang="en-US" dirty="0"/>
              <a:t>, </a:t>
            </a:r>
            <a:r>
              <a:rPr dirty="0"/>
              <a:t>Other neighbors</a:t>
            </a:r>
            <a:r>
              <a:rPr lang="en-US" dirty="0"/>
              <a:t>, </a:t>
            </a:r>
            <a:r>
              <a:rPr dirty="0"/>
              <a:t>Total neighbors</a:t>
            </a:r>
          </a:p>
        </p:txBody>
      </p:sp>
      <p:sp>
        <p:nvSpPr>
          <p:cNvPr id="2" name="TextBox 1">
            <a:extLst>
              <a:ext uri="{FF2B5EF4-FFF2-40B4-BE49-F238E27FC236}">
                <a16:creationId xmlns:a16="http://schemas.microsoft.com/office/drawing/2014/main" id="{D0621441-DDD4-E348-867D-2AB74030B10D}"/>
              </a:ext>
            </a:extLst>
          </p:cNvPr>
          <p:cNvSpPr txBox="1"/>
          <p:nvPr/>
        </p:nvSpPr>
        <p:spPr>
          <a:xfrm>
            <a:off x="584200" y="3601990"/>
            <a:ext cx="11480800" cy="2308324"/>
          </a:xfrm>
          <a:prstGeom prst="rect">
            <a:avLst/>
          </a:prstGeom>
          <a:noFill/>
        </p:spPr>
        <p:txBody>
          <a:bodyPr wrap="square" rtlCol="0">
            <a:spAutoFit/>
          </a:bodyPr>
          <a:lstStyle/>
          <a:p>
            <a:r>
              <a:rPr lang="en-US" sz="1600" b="1" dirty="0">
                <a:solidFill>
                  <a:srgbClr val="008000"/>
                </a:solidFill>
                <a:latin typeface="Courier" pitchFamily="2" charset="0"/>
              </a:rPr>
              <a:t>turtles-own</a:t>
            </a:r>
            <a:r>
              <a:rPr lang="en-US" sz="1600" dirty="0">
                <a:solidFill>
                  <a:srgbClr val="BBBBBB"/>
                </a:solidFill>
                <a:latin typeface="Courier" pitchFamily="2" charset="0"/>
              </a:rPr>
              <a:t> </a:t>
            </a:r>
            <a:r>
              <a:rPr lang="en-US" sz="1600" b="1" dirty="0">
                <a:solidFill>
                  <a:srgbClr val="0000FF"/>
                </a:solidFill>
                <a:latin typeface="Courier" pitchFamily="2" charset="0"/>
              </a:rPr>
              <a:t>[</a:t>
            </a:r>
            <a:endParaRPr lang="en-US" sz="1600" dirty="0">
              <a:solidFill>
                <a:srgbClr val="008000"/>
              </a:solidFill>
              <a:latin typeface="Courier" pitchFamily="2" charset="0"/>
            </a:endParaRPr>
          </a:p>
          <a:p>
            <a:r>
              <a:rPr lang="en-US" sz="1600" dirty="0">
                <a:solidFill>
                  <a:srgbClr val="BBBBBB"/>
                </a:solidFill>
                <a:latin typeface="Courier" pitchFamily="2" charset="0"/>
              </a:rPr>
              <a:t>  </a:t>
            </a:r>
            <a:r>
              <a:rPr lang="en-US" sz="1600" dirty="0">
                <a:solidFill>
                  <a:srgbClr val="000000"/>
                </a:solidFill>
                <a:latin typeface="Courier" pitchFamily="2" charset="0"/>
              </a:rPr>
              <a:t>happy?</a:t>
            </a:r>
            <a:r>
              <a:rPr lang="en-US" sz="1600" dirty="0">
                <a:solidFill>
                  <a:srgbClr val="BBBBBB"/>
                </a:solidFill>
                <a:latin typeface="Courier" pitchFamily="2" charset="0"/>
              </a:rPr>
              <a:t>           </a:t>
            </a:r>
            <a:r>
              <a:rPr lang="en-US" sz="1600" i="1" dirty="0">
                <a:solidFill>
                  <a:srgbClr val="408080"/>
                </a:solidFill>
                <a:latin typeface="Courier" pitchFamily="2" charset="0"/>
              </a:rPr>
              <a:t>;; for each turtle, indicates whether at least %-similar-wanted percent of</a:t>
            </a:r>
            <a:endParaRPr lang="en-US" sz="1600" dirty="0">
              <a:solidFill>
                <a:srgbClr val="408080"/>
              </a:solidFill>
              <a:latin typeface="Courier" pitchFamily="2" charset="0"/>
            </a:endParaRPr>
          </a:p>
          <a:p>
            <a:r>
              <a:rPr lang="en-US" sz="1600" dirty="0">
                <a:solidFill>
                  <a:srgbClr val="BBBBBB"/>
                </a:solidFill>
                <a:latin typeface="Courier" pitchFamily="2" charset="0"/>
              </a:rPr>
              <a:t>                   </a:t>
            </a:r>
            <a:r>
              <a:rPr lang="en-US" sz="1600" i="1" dirty="0">
                <a:solidFill>
                  <a:srgbClr val="408080"/>
                </a:solidFill>
                <a:latin typeface="Courier" pitchFamily="2" charset="0"/>
              </a:rPr>
              <a:t>;; that turtle's neighbors are the same color as the turtle</a:t>
            </a:r>
            <a:endParaRPr lang="en-US" sz="1600" dirty="0">
              <a:solidFill>
                <a:srgbClr val="408080"/>
              </a:solidFill>
              <a:latin typeface="Courier" pitchFamily="2" charset="0"/>
            </a:endParaRPr>
          </a:p>
          <a:p>
            <a:r>
              <a:rPr lang="en-US" sz="1600" dirty="0">
                <a:solidFill>
                  <a:srgbClr val="BBBBBB"/>
                </a:solidFill>
                <a:latin typeface="Courier" pitchFamily="2" charset="0"/>
              </a:rPr>
              <a:t>  </a:t>
            </a:r>
            <a:r>
              <a:rPr lang="en-US" sz="1600" dirty="0">
                <a:solidFill>
                  <a:srgbClr val="000000"/>
                </a:solidFill>
                <a:latin typeface="Courier" pitchFamily="2" charset="0"/>
              </a:rPr>
              <a:t>similar-nearby</a:t>
            </a:r>
            <a:r>
              <a:rPr lang="en-US" sz="1600" dirty="0">
                <a:solidFill>
                  <a:srgbClr val="BBBBBB"/>
                </a:solidFill>
                <a:latin typeface="Courier" pitchFamily="2" charset="0"/>
              </a:rPr>
              <a:t>   </a:t>
            </a:r>
            <a:r>
              <a:rPr lang="en-US" sz="1600" i="1" dirty="0">
                <a:solidFill>
                  <a:srgbClr val="408080"/>
                </a:solidFill>
                <a:latin typeface="Courier" pitchFamily="2" charset="0"/>
              </a:rPr>
              <a:t>;; how many neighboring patches have a turtle with my color?</a:t>
            </a:r>
            <a:endParaRPr lang="en-US" sz="1600" dirty="0">
              <a:solidFill>
                <a:srgbClr val="408080"/>
              </a:solidFill>
              <a:latin typeface="Courier" pitchFamily="2" charset="0"/>
            </a:endParaRPr>
          </a:p>
          <a:p>
            <a:r>
              <a:rPr lang="en-US" sz="1600" dirty="0">
                <a:solidFill>
                  <a:srgbClr val="BBBBBB"/>
                </a:solidFill>
                <a:latin typeface="Courier" pitchFamily="2" charset="0"/>
              </a:rPr>
              <a:t>  </a:t>
            </a:r>
            <a:r>
              <a:rPr lang="en-US" sz="1600" dirty="0">
                <a:solidFill>
                  <a:srgbClr val="000000"/>
                </a:solidFill>
                <a:latin typeface="Courier" pitchFamily="2" charset="0"/>
              </a:rPr>
              <a:t>other-nearby</a:t>
            </a:r>
            <a:r>
              <a:rPr lang="en-US" sz="1600" dirty="0">
                <a:solidFill>
                  <a:srgbClr val="BBBBBB"/>
                </a:solidFill>
                <a:latin typeface="Courier" pitchFamily="2" charset="0"/>
              </a:rPr>
              <a:t>     </a:t>
            </a:r>
            <a:r>
              <a:rPr lang="en-US" sz="1600" i="1" dirty="0">
                <a:solidFill>
                  <a:srgbClr val="408080"/>
                </a:solidFill>
                <a:latin typeface="Courier" pitchFamily="2" charset="0"/>
              </a:rPr>
              <a:t>;; how many have a turtle of another color?</a:t>
            </a:r>
            <a:endParaRPr lang="en-US" sz="1600" dirty="0">
              <a:solidFill>
                <a:srgbClr val="408080"/>
              </a:solidFill>
              <a:latin typeface="Courier" pitchFamily="2" charset="0"/>
            </a:endParaRPr>
          </a:p>
          <a:p>
            <a:r>
              <a:rPr lang="en-US" sz="1600" dirty="0">
                <a:solidFill>
                  <a:srgbClr val="BBBBBB"/>
                </a:solidFill>
                <a:latin typeface="Courier" pitchFamily="2" charset="0"/>
              </a:rPr>
              <a:t>  </a:t>
            </a:r>
            <a:r>
              <a:rPr lang="en-US" sz="1600" dirty="0">
                <a:solidFill>
                  <a:srgbClr val="000000"/>
                </a:solidFill>
                <a:latin typeface="Courier" pitchFamily="2" charset="0"/>
              </a:rPr>
              <a:t>total-nearby</a:t>
            </a:r>
            <a:r>
              <a:rPr lang="en-US" sz="1600" dirty="0">
                <a:solidFill>
                  <a:srgbClr val="BBBBBB"/>
                </a:solidFill>
                <a:latin typeface="Courier" pitchFamily="2" charset="0"/>
              </a:rPr>
              <a:t>     </a:t>
            </a:r>
            <a:r>
              <a:rPr lang="en-US" sz="1600" i="1" dirty="0">
                <a:solidFill>
                  <a:srgbClr val="408080"/>
                </a:solidFill>
                <a:latin typeface="Courier" pitchFamily="2" charset="0"/>
              </a:rPr>
              <a:t>;; sum of previous two variables</a:t>
            </a:r>
            <a:endParaRPr lang="en-US" sz="1600" dirty="0">
              <a:solidFill>
                <a:srgbClr val="408080"/>
              </a:solidFill>
              <a:latin typeface="Courier" pitchFamily="2" charset="0"/>
            </a:endParaRPr>
          </a:p>
          <a:p>
            <a:r>
              <a:rPr lang="en-US" sz="1600" b="1" dirty="0">
                <a:solidFill>
                  <a:srgbClr val="0000FF"/>
                </a:solidFill>
                <a:latin typeface="Courier" pitchFamily="2" charset="0"/>
              </a:rPr>
              <a:t>]</a:t>
            </a:r>
            <a:endParaRPr lang="en-US" sz="1600" dirty="0">
              <a:solidFill>
                <a:srgbClr val="0000FF"/>
              </a:solidFill>
              <a:latin typeface="Courier" pitchFamily="2" charset="0"/>
            </a:endParaRPr>
          </a:p>
          <a:p>
            <a:endParaRPr lang="en-US" sz="1600" dirty="0"/>
          </a:p>
        </p:txBody>
      </p:sp>
    </p:spTree>
    <p:extLst>
      <p:ext uri="{BB962C8B-B14F-4D97-AF65-F5344CB8AC3E}">
        <p14:creationId xmlns:p14="http://schemas.microsoft.com/office/powerpoint/2010/main" val="141588437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EED8-F0FF-4A4F-B866-3CE95933F51E}"/>
              </a:ext>
            </a:extLst>
          </p:cNvPr>
          <p:cNvSpPr>
            <a:spLocks noGrp="1"/>
          </p:cNvSpPr>
          <p:nvPr>
            <p:ph type="title"/>
          </p:nvPr>
        </p:nvSpPr>
        <p:spPr/>
        <p:txBody>
          <a:bodyPr/>
          <a:lstStyle/>
          <a:p>
            <a:r>
              <a:rPr lang="en-US" dirty="0"/>
              <a:t>Set Up (2)</a:t>
            </a:r>
          </a:p>
        </p:txBody>
      </p:sp>
      <p:sp>
        <p:nvSpPr>
          <p:cNvPr id="3" name="Content Placeholder 2">
            <a:extLst>
              <a:ext uri="{FF2B5EF4-FFF2-40B4-BE49-F238E27FC236}">
                <a16:creationId xmlns:a16="http://schemas.microsoft.com/office/drawing/2014/main" id="{3B2D512F-4B76-C744-8C26-19B8756A1C07}"/>
              </a:ext>
            </a:extLst>
          </p:cNvPr>
          <p:cNvSpPr>
            <a:spLocks noGrp="1"/>
          </p:cNvSpPr>
          <p:nvPr>
            <p:ph idx="1"/>
          </p:nvPr>
        </p:nvSpPr>
        <p:spPr>
          <a:xfrm>
            <a:off x="711200" y="1415254"/>
            <a:ext cx="10515600" cy="3560763"/>
          </a:xfrm>
        </p:spPr>
        <p:txBody>
          <a:bodyPr/>
          <a:lstStyle/>
          <a:p>
            <a:r>
              <a:rPr lang="en-US" dirty="0"/>
              <a:t>Generate random numbers between 1 and 100</a:t>
            </a:r>
          </a:p>
          <a:p>
            <a:r>
              <a:rPr lang="en-US" dirty="0"/>
              <a:t> Create a new turtle on the current patch</a:t>
            </a:r>
          </a:p>
          <a:p>
            <a:r>
              <a:rPr lang="en-US" dirty="0"/>
              <a:t>Make the turtle either red or green</a:t>
            </a:r>
          </a:p>
          <a:p>
            <a:r>
              <a:rPr lang="en-US" dirty="0"/>
              <a:t>Reset ticks</a:t>
            </a:r>
          </a:p>
          <a:p>
            <a:endParaRPr lang="en-US" dirty="0"/>
          </a:p>
          <a:p>
            <a:endParaRPr lang="en-US" dirty="0"/>
          </a:p>
        </p:txBody>
      </p:sp>
      <p:pic>
        <p:nvPicPr>
          <p:cNvPr id="4" name="image6.png" descr="image6.png">
            <a:extLst>
              <a:ext uri="{FF2B5EF4-FFF2-40B4-BE49-F238E27FC236}">
                <a16:creationId xmlns:a16="http://schemas.microsoft.com/office/drawing/2014/main" id="{2E31FC13-62F3-AA49-9448-33610B912922}"/>
              </a:ext>
            </a:extLst>
          </p:cNvPr>
          <p:cNvPicPr>
            <a:picLocks noChangeAspect="1"/>
          </p:cNvPicPr>
          <p:nvPr/>
        </p:nvPicPr>
        <p:blipFill>
          <a:blip r:embed="rId2"/>
          <a:stretch>
            <a:fillRect/>
          </a:stretch>
        </p:blipFill>
        <p:spPr>
          <a:xfrm>
            <a:off x="838200" y="3513929"/>
            <a:ext cx="10782300" cy="2924176"/>
          </a:xfrm>
          <a:prstGeom prst="rect">
            <a:avLst/>
          </a:prstGeom>
          <a:ln w="12700">
            <a:miter lim="400000"/>
          </a:ln>
        </p:spPr>
      </p:pic>
    </p:spTree>
    <p:extLst>
      <p:ext uri="{BB962C8B-B14F-4D97-AF65-F5344CB8AC3E}">
        <p14:creationId xmlns:p14="http://schemas.microsoft.com/office/powerpoint/2010/main" val="278606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33C3-D1EB-BF43-9842-1BF051227B07}"/>
              </a:ext>
            </a:extLst>
          </p:cNvPr>
          <p:cNvSpPr>
            <a:spLocks noGrp="1"/>
          </p:cNvSpPr>
          <p:nvPr>
            <p:ph type="title"/>
          </p:nvPr>
        </p:nvSpPr>
        <p:spPr/>
        <p:txBody>
          <a:bodyPr/>
          <a:lstStyle/>
          <a:p>
            <a:r>
              <a:rPr lang="en-US" dirty="0"/>
              <a:t>Install NetLogo</a:t>
            </a:r>
          </a:p>
        </p:txBody>
      </p:sp>
      <p:sp>
        <p:nvSpPr>
          <p:cNvPr id="3" name="Content Placeholder 2">
            <a:extLst>
              <a:ext uri="{FF2B5EF4-FFF2-40B4-BE49-F238E27FC236}">
                <a16:creationId xmlns:a16="http://schemas.microsoft.com/office/drawing/2014/main" id="{A4C83AE2-ACCA-F44F-915A-D2576ECE6D47}"/>
              </a:ext>
            </a:extLst>
          </p:cNvPr>
          <p:cNvSpPr>
            <a:spLocks noGrp="1"/>
          </p:cNvSpPr>
          <p:nvPr>
            <p:ph idx="1"/>
          </p:nvPr>
        </p:nvSpPr>
        <p:spPr/>
        <p:txBody>
          <a:bodyPr/>
          <a:lstStyle/>
          <a:p>
            <a:r>
              <a:rPr lang="en-US" dirty="0"/>
              <a:t>Go to </a:t>
            </a:r>
            <a:r>
              <a:rPr lang="en-US" dirty="0">
                <a:hlinkClick r:id="rId2"/>
              </a:rPr>
              <a:t>https://ccl.northwestern.edu/netlogo/download.shtml</a:t>
            </a: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9CF5B277-FBFC-034A-B678-931A213FBB4F}"/>
              </a:ext>
            </a:extLst>
          </p:cNvPr>
          <p:cNvPicPr>
            <a:picLocks noChangeAspect="1"/>
          </p:cNvPicPr>
          <p:nvPr/>
        </p:nvPicPr>
        <p:blipFill>
          <a:blip r:embed="rId3"/>
          <a:stretch>
            <a:fillRect/>
          </a:stretch>
        </p:blipFill>
        <p:spPr>
          <a:xfrm>
            <a:off x="3265890" y="2506661"/>
            <a:ext cx="5660220" cy="3997261"/>
          </a:xfrm>
          <a:prstGeom prst="rect">
            <a:avLst/>
          </a:prstGeom>
        </p:spPr>
      </p:pic>
    </p:spTree>
    <p:extLst>
      <p:ext uri="{BB962C8B-B14F-4D97-AF65-F5344CB8AC3E}">
        <p14:creationId xmlns:p14="http://schemas.microsoft.com/office/powerpoint/2010/main" val="309606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B6A0-12B2-3340-AEA6-C692FCDD52EE}"/>
              </a:ext>
            </a:extLst>
          </p:cNvPr>
          <p:cNvSpPr>
            <a:spLocks noGrp="1"/>
          </p:cNvSpPr>
          <p:nvPr>
            <p:ph type="title"/>
          </p:nvPr>
        </p:nvSpPr>
        <p:spPr/>
        <p:txBody>
          <a:bodyPr/>
          <a:lstStyle/>
          <a:p>
            <a:r>
              <a:rPr lang="en-US" dirty="0"/>
              <a:t>Press Setup</a:t>
            </a:r>
          </a:p>
        </p:txBody>
      </p:sp>
      <p:pic>
        <p:nvPicPr>
          <p:cNvPr id="4" name="image7.png" descr="image7.png">
            <a:extLst>
              <a:ext uri="{FF2B5EF4-FFF2-40B4-BE49-F238E27FC236}">
                <a16:creationId xmlns:a16="http://schemas.microsoft.com/office/drawing/2014/main" id="{510C1C57-5454-B545-9B1D-A903FA02CB78}"/>
              </a:ext>
            </a:extLst>
          </p:cNvPr>
          <p:cNvPicPr>
            <a:picLocks noChangeAspect="1"/>
          </p:cNvPicPr>
          <p:nvPr/>
        </p:nvPicPr>
        <p:blipFill>
          <a:blip r:embed="rId2"/>
          <a:stretch>
            <a:fillRect/>
          </a:stretch>
        </p:blipFill>
        <p:spPr>
          <a:xfrm>
            <a:off x="2681302" y="1497944"/>
            <a:ext cx="6829396" cy="4994931"/>
          </a:xfrm>
          <a:prstGeom prst="rect">
            <a:avLst/>
          </a:prstGeom>
          <a:ln w="12700">
            <a:miter lim="400000"/>
          </a:ln>
        </p:spPr>
      </p:pic>
    </p:spTree>
    <p:extLst>
      <p:ext uri="{BB962C8B-B14F-4D97-AF65-F5344CB8AC3E}">
        <p14:creationId xmlns:p14="http://schemas.microsoft.com/office/powerpoint/2010/main" val="83796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5058-E3FA-CD40-9DCE-E8100589D9DC}"/>
              </a:ext>
            </a:extLst>
          </p:cNvPr>
          <p:cNvSpPr>
            <a:spLocks noGrp="1"/>
          </p:cNvSpPr>
          <p:nvPr>
            <p:ph type="title"/>
          </p:nvPr>
        </p:nvSpPr>
        <p:spPr/>
        <p:txBody>
          <a:bodyPr/>
          <a:lstStyle/>
          <a:p>
            <a:r>
              <a:rPr lang="en-US" dirty="0"/>
              <a:t>Update Turtles’ Variables</a:t>
            </a:r>
          </a:p>
        </p:txBody>
      </p:sp>
      <p:sp>
        <p:nvSpPr>
          <p:cNvPr id="4" name="Use neighbors to test 8 patches surrounding each patch">
            <a:extLst>
              <a:ext uri="{FF2B5EF4-FFF2-40B4-BE49-F238E27FC236}">
                <a16:creationId xmlns:a16="http://schemas.microsoft.com/office/drawing/2014/main" id="{19A98D5C-A0A7-634A-9C6F-B9AA6A7726CF}"/>
              </a:ext>
            </a:extLst>
          </p:cNvPr>
          <p:cNvSpPr txBox="1">
            <a:spLocks/>
          </p:cNvSpPr>
          <p:nvPr/>
        </p:nvSpPr>
        <p:spPr>
          <a:xfrm>
            <a:off x="838200" y="1825625"/>
            <a:ext cx="10515600" cy="579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 neighbors to test 8 patches surrounding each patch </a:t>
            </a:r>
            <a:endParaRPr lang="en-US" dirty="0"/>
          </a:p>
        </p:txBody>
      </p:sp>
      <p:sp>
        <p:nvSpPr>
          <p:cNvPr id="5" name="This should be done at the set up…">
            <a:extLst>
              <a:ext uri="{FF2B5EF4-FFF2-40B4-BE49-F238E27FC236}">
                <a16:creationId xmlns:a16="http://schemas.microsoft.com/office/drawing/2014/main" id="{EBFFA500-5588-EB4E-A99E-C70DD6F6CEBB}"/>
              </a:ext>
            </a:extLst>
          </p:cNvPr>
          <p:cNvSpPr txBox="1"/>
          <p:nvPr/>
        </p:nvSpPr>
        <p:spPr>
          <a:xfrm>
            <a:off x="1176680" y="4475384"/>
            <a:ext cx="10515601" cy="923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t>This should be done at the set up</a:t>
            </a:r>
          </a:p>
          <a:p>
            <a:pPr marL="685800" lvl="1" indent="-228600">
              <a:lnSpc>
                <a:spcPct val="90000"/>
              </a:lnSpc>
              <a:spcBef>
                <a:spcPts val="500"/>
              </a:spcBef>
              <a:buSzPct val="100000"/>
              <a:buFont typeface="Arial"/>
              <a:buChar char="•"/>
              <a:defRPr sz="2400"/>
            </a:pPr>
            <a:r>
              <a:t>Call </a:t>
            </a:r>
            <a:r>
              <a:rPr b="1" i="1"/>
              <a:t>update-turtles </a:t>
            </a:r>
            <a:r>
              <a:t>before resetting the ticks</a:t>
            </a:r>
          </a:p>
        </p:txBody>
      </p:sp>
      <p:pic>
        <p:nvPicPr>
          <p:cNvPr id="6" name="Screen Shot 2017-09-06 at 10.39.28 AM.png" descr="Screen Shot 2017-09-06 at 10.39.28 AM.png">
            <a:extLst>
              <a:ext uri="{FF2B5EF4-FFF2-40B4-BE49-F238E27FC236}">
                <a16:creationId xmlns:a16="http://schemas.microsoft.com/office/drawing/2014/main" id="{6A425977-8C10-7245-ACE1-0694ECD6A67E}"/>
              </a:ext>
            </a:extLst>
          </p:cNvPr>
          <p:cNvPicPr>
            <a:picLocks noChangeAspect="1"/>
          </p:cNvPicPr>
          <p:nvPr/>
        </p:nvPicPr>
        <p:blipFill>
          <a:blip r:embed="rId2"/>
          <a:stretch>
            <a:fillRect/>
          </a:stretch>
        </p:blipFill>
        <p:spPr>
          <a:xfrm>
            <a:off x="738082" y="2396801"/>
            <a:ext cx="10177953" cy="2064398"/>
          </a:xfrm>
          <a:prstGeom prst="rect">
            <a:avLst/>
          </a:prstGeom>
          <a:ln w="12700">
            <a:miter lim="400000"/>
          </a:ln>
        </p:spPr>
      </p:pic>
    </p:spTree>
    <p:extLst>
      <p:ext uri="{BB962C8B-B14F-4D97-AF65-F5344CB8AC3E}">
        <p14:creationId xmlns:p14="http://schemas.microsoft.com/office/powerpoint/2010/main" val="109026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Update Global Variables"/>
          <p:cNvSpPr txBox="1">
            <a:spLocks noGrp="1"/>
          </p:cNvSpPr>
          <p:nvPr>
            <p:ph type="title"/>
          </p:nvPr>
        </p:nvSpPr>
        <p:spPr>
          <a:prstGeom prst="rect">
            <a:avLst/>
          </a:prstGeom>
        </p:spPr>
        <p:txBody>
          <a:bodyPr/>
          <a:lstStyle/>
          <a:p>
            <a:r>
              <a:rPr dirty="0"/>
              <a:t>Update Global Variables</a:t>
            </a:r>
          </a:p>
        </p:txBody>
      </p:sp>
      <p:sp>
        <p:nvSpPr>
          <p:cNvPr id="255" name="After creating the turtles we need to calculate the similar neighbors, the total neighbors and the percentages of similar neighbors and unhappy turtles"/>
          <p:cNvSpPr txBox="1">
            <a:spLocks noGrp="1"/>
          </p:cNvSpPr>
          <p:nvPr>
            <p:ph type="body" sz="quarter" idx="1"/>
          </p:nvPr>
        </p:nvSpPr>
        <p:spPr>
          <a:xfrm>
            <a:off x="838200" y="1825625"/>
            <a:ext cx="10515600" cy="1342579"/>
          </a:xfrm>
          <a:prstGeom prst="rect">
            <a:avLst/>
          </a:prstGeom>
        </p:spPr>
        <p:txBody>
          <a:bodyPr/>
          <a:lstStyle/>
          <a:p>
            <a:r>
              <a:t>After creating the turtles we need to calculate the similar neighbors, the total neighbors and the percentages of similar neighbors and unhappy turtles</a:t>
            </a:r>
          </a:p>
        </p:txBody>
      </p:sp>
      <p:sp>
        <p:nvSpPr>
          <p:cNvPr id="256" name="This should be done at the set up…"/>
          <p:cNvSpPr txBox="1"/>
          <p:nvPr/>
        </p:nvSpPr>
        <p:spPr>
          <a:xfrm>
            <a:off x="578475" y="5227661"/>
            <a:ext cx="10515601" cy="923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t>This should be done at the set up</a:t>
            </a:r>
          </a:p>
          <a:p>
            <a:pPr marL="685800" lvl="1" indent="-228600">
              <a:lnSpc>
                <a:spcPct val="90000"/>
              </a:lnSpc>
              <a:spcBef>
                <a:spcPts val="500"/>
              </a:spcBef>
              <a:buSzPct val="100000"/>
              <a:buFont typeface="Arial"/>
              <a:buChar char="•"/>
              <a:defRPr sz="2400"/>
            </a:pPr>
            <a:r>
              <a:t>Call </a:t>
            </a:r>
            <a:r>
              <a:rPr b="1" i="1"/>
              <a:t>update-globals </a:t>
            </a:r>
            <a:r>
              <a:t>before resetting the ticks</a:t>
            </a:r>
          </a:p>
        </p:txBody>
      </p:sp>
      <p:pic>
        <p:nvPicPr>
          <p:cNvPr id="258" name="Screen Shot 2017-09-06 at 11.17.14 AM.png" descr="Screen Shot 2017-09-06 at 11.17.14 AM.png"/>
          <p:cNvPicPr>
            <a:picLocks noChangeAspect="1"/>
          </p:cNvPicPr>
          <p:nvPr/>
        </p:nvPicPr>
        <p:blipFill>
          <a:blip r:embed="rId3"/>
          <a:stretch>
            <a:fillRect/>
          </a:stretch>
        </p:blipFill>
        <p:spPr>
          <a:xfrm>
            <a:off x="551165" y="3138787"/>
            <a:ext cx="10858284" cy="2104028"/>
          </a:xfrm>
          <a:prstGeom prst="rect">
            <a:avLst/>
          </a:prstGeom>
          <a:ln w="12700">
            <a:miter lim="400000"/>
          </a:ln>
        </p:spPr>
      </p:pic>
    </p:spTree>
    <p:extLst>
      <p:ext uri="{BB962C8B-B14F-4D97-AF65-F5344CB8AC3E}">
        <p14:creationId xmlns:p14="http://schemas.microsoft.com/office/powerpoint/2010/main" val="228293104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advAuto="0"/>
      <p:bldP spid="25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image10.png" descr="image10.png"/>
          <p:cNvPicPr>
            <a:picLocks noChangeAspect="1"/>
          </p:cNvPicPr>
          <p:nvPr/>
        </p:nvPicPr>
        <p:blipFill>
          <a:blip r:embed="rId2"/>
          <a:stretch>
            <a:fillRect/>
          </a:stretch>
        </p:blipFill>
        <p:spPr>
          <a:xfrm>
            <a:off x="1733550" y="1690688"/>
            <a:ext cx="8724900" cy="4572000"/>
          </a:xfrm>
          <a:prstGeom prst="rect">
            <a:avLst/>
          </a:prstGeom>
          <a:ln w="12700">
            <a:miter lim="400000"/>
          </a:ln>
        </p:spPr>
      </p:pic>
      <p:sp>
        <p:nvSpPr>
          <p:cNvPr id="263" name="Rectangle"/>
          <p:cNvSpPr/>
          <p:nvPr/>
        </p:nvSpPr>
        <p:spPr>
          <a:xfrm>
            <a:off x="1983335" y="5079763"/>
            <a:ext cx="3375590" cy="521294"/>
          </a:xfrm>
          <a:prstGeom prst="rect">
            <a:avLst/>
          </a:prstGeom>
          <a:ln w="28575">
            <a:solidFill>
              <a:srgbClr val="FF0000"/>
            </a:solidFill>
            <a:miter/>
          </a:ln>
        </p:spPr>
        <p:txBody>
          <a:bodyPr lIns="45719" rIns="45719" anchor="ctr"/>
          <a:lstStyle/>
          <a:p>
            <a:pPr algn="ctr">
              <a:defRPr>
                <a:solidFill>
                  <a:srgbClr val="FFFFFF"/>
                </a:solidFill>
              </a:defRPr>
            </a:pPr>
            <a:endParaRPr/>
          </a:p>
        </p:txBody>
      </p:sp>
      <p:sp>
        <p:nvSpPr>
          <p:cNvPr id="5" name="Update Global Variables">
            <a:extLst>
              <a:ext uri="{FF2B5EF4-FFF2-40B4-BE49-F238E27FC236}">
                <a16:creationId xmlns:a16="http://schemas.microsoft.com/office/drawing/2014/main" id="{3B7BC6FD-4FDF-044D-A4F1-9AD25408E027}"/>
              </a:ext>
            </a:extLst>
          </p:cNvPr>
          <p:cNvSpPr txBox="1">
            <a:spLocks noGrp="1"/>
          </p:cNvSpPr>
          <p:nvPr>
            <p:ph type="title"/>
          </p:nvPr>
        </p:nvSpPr>
        <p:spPr>
          <a:xfrm>
            <a:off x="838200" y="365125"/>
            <a:ext cx="10515600" cy="1325563"/>
          </a:xfrm>
          <a:prstGeom prst="rect">
            <a:avLst/>
          </a:prstGeom>
        </p:spPr>
        <p:txBody>
          <a:bodyPr/>
          <a:lstStyle/>
          <a:p>
            <a:r>
              <a:rPr dirty="0"/>
              <a:t>Update Global Variables</a:t>
            </a:r>
          </a:p>
        </p:txBody>
      </p:sp>
    </p:spTree>
    <p:extLst>
      <p:ext uri="{BB962C8B-B14F-4D97-AF65-F5344CB8AC3E}">
        <p14:creationId xmlns:p14="http://schemas.microsoft.com/office/powerpoint/2010/main" val="172470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Advance the system “go”"/>
          <p:cNvSpPr txBox="1">
            <a:spLocks noGrp="1"/>
          </p:cNvSpPr>
          <p:nvPr>
            <p:ph type="title"/>
          </p:nvPr>
        </p:nvSpPr>
        <p:spPr>
          <a:prstGeom prst="rect">
            <a:avLst/>
          </a:prstGeom>
        </p:spPr>
        <p:txBody>
          <a:bodyPr/>
          <a:lstStyle/>
          <a:p>
            <a:r>
              <a:rPr dirty="0"/>
              <a:t>Advance the </a:t>
            </a:r>
            <a:r>
              <a:rPr lang="en-US" dirty="0"/>
              <a:t>S</a:t>
            </a:r>
            <a:r>
              <a:rPr dirty="0"/>
              <a:t>ystem </a:t>
            </a:r>
            <a:r>
              <a:rPr dirty="0">
                <a:solidFill>
                  <a:srgbClr val="FF0000"/>
                </a:solidFill>
              </a:rPr>
              <a:t>“go”</a:t>
            </a:r>
          </a:p>
        </p:txBody>
      </p:sp>
      <p:sp>
        <p:nvSpPr>
          <p:cNvPr id="267" name="Create a button named go…"/>
          <p:cNvSpPr txBox="1">
            <a:spLocks noGrp="1"/>
          </p:cNvSpPr>
          <p:nvPr>
            <p:ph type="body" idx="1"/>
          </p:nvPr>
        </p:nvSpPr>
        <p:spPr>
          <a:prstGeom prst="rect">
            <a:avLst/>
          </a:prstGeom>
        </p:spPr>
        <p:txBody>
          <a:bodyPr/>
          <a:lstStyle/>
          <a:p>
            <a:r>
              <a:rPr dirty="0"/>
              <a:t>Create a button named </a:t>
            </a:r>
            <a:r>
              <a:rPr i="1" dirty="0"/>
              <a:t>go</a:t>
            </a:r>
          </a:p>
          <a:p>
            <a:r>
              <a:rPr dirty="0"/>
              <a:t>Do not advanced the system if all the agents are happy</a:t>
            </a:r>
          </a:p>
          <a:p>
            <a:r>
              <a:rPr dirty="0"/>
              <a:t>Move unhappy agents to new locations</a:t>
            </a:r>
          </a:p>
          <a:p>
            <a:r>
              <a:rPr dirty="0"/>
              <a:t>Update the global variables and turtles variables</a:t>
            </a:r>
          </a:p>
        </p:txBody>
      </p:sp>
      <p:pic>
        <p:nvPicPr>
          <p:cNvPr id="268" name="image11.png" descr="image11.png"/>
          <p:cNvPicPr>
            <a:picLocks noChangeAspect="1"/>
          </p:cNvPicPr>
          <p:nvPr/>
        </p:nvPicPr>
        <p:blipFill>
          <a:blip r:embed="rId3"/>
          <a:stretch>
            <a:fillRect/>
          </a:stretch>
        </p:blipFill>
        <p:spPr>
          <a:xfrm>
            <a:off x="7669672" y="3829050"/>
            <a:ext cx="4442461" cy="3028950"/>
          </a:xfrm>
          <a:prstGeom prst="rect">
            <a:avLst/>
          </a:prstGeom>
          <a:ln w="12700">
            <a:miter lim="400000"/>
          </a:ln>
        </p:spPr>
      </p:pic>
      <p:sp>
        <p:nvSpPr>
          <p:cNvPr id="269" name="Slide Number"/>
          <p:cNvSpPr txBox="1">
            <a:spLocks noGrp="1"/>
          </p:cNvSpPr>
          <p:nvPr>
            <p:ph type="sldNum" sz="quarter" idx="2"/>
          </p:nvPr>
        </p:nvSpPr>
        <p:spPr>
          <a:xfrm>
            <a:off x="11095176" y="6404292"/>
            <a:ext cx="258624"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34</a:t>
            </a:fld>
            <a:endParaRPr/>
          </a:p>
        </p:txBody>
      </p:sp>
    </p:spTree>
    <p:extLst>
      <p:ext uri="{BB962C8B-B14F-4D97-AF65-F5344CB8AC3E}">
        <p14:creationId xmlns:p14="http://schemas.microsoft.com/office/powerpoint/2010/main" val="482364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image12.png" descr="image12.png"/>
          <p:cNvPicPr>
            <a:picLocks noChangeAspect="1"/>
          </p:cNvPicPr>
          <p:nvPr/>
        </p:nvPicPr>
        <p:blipFill>
          <a:blip r:embed="rId3"/>
          <a:stretch>
            <a:fillRect/>
          </a:stretch>
        </p:blipFill>
        <p:spPr>
          <a:xfrm>
            <a:off x="940748" y="366711"/>
            <a:ext cx="6324601" cy="2114551"/>
          </a:xfrm>
          <a:prstGeom prst="rect">
            <a:avLst/>
          </a:prstGeom>
          <a:ln w="19050">
            <a:solidFill>
              <a:srgbClr val="000000"/>
            </a:solidFill>
          </a:ln>
        </p:spPr>
      </p:pic>
      <p:pic>
        <p:nvPicPr>
          <p:cNvPr id="274" name="image13.png" descr="image13.png"/>
          <p:cNvPicPr>
            <a:picLocks noChangeAspect="1"/>
          </p:cNvPicPr>
          <p:nvPr/>
        </p:nvPicPr>
        <p:blipFill>
          <a:blip r:embed="rId4"/>
          <a:stretch>
            <a:fillRect/>
          </a:stretch>
        </p:blipFill>
        <p:spPr>
          <a:xfrm>
            <a:off x="2655785" y="2499644"/>
            <a:ext cx="5895976" cy="1485901"/>
          </a:xfrm>
          <a:prstGeom prst="rect">
            <a:avLst/>
          </a:prstGeom>
          <a:ln w="19050">
            <a:solidFill>
              <a:srgbClr val="FF0000"/>
            </a:solidFill>
          </a:ln>
        </p:spPr>
      </p:pic>
      <p:pic>
        <p:nvPicPr>
          <p:cNvPr id="275" name="image14.png" descr="image14.png"/>
          <p:cNvPicPr>
            <a:picLocks noChangeAspect="1"/>
          </p:cNvPicPr>
          <p:nvPr/>
        </p:nvPicPr>
        <p:blipFill>
          <a:blip r:embed="rId5"/>
          <a:stretch>
            <a:fillRect/>
          </a:stretch>
        </p:blipFill>
        <p:spPr>
          <a:xfrm>
            <a:off x="2644257" y="4041225"/>
            <a:ext cx="7021039" cy="2564912"/>
          </a:xfrm>
          <a:prstGeom prst="rect">
            <a:avLst/>
          </a:prstGeom>
          <a:ln w="12700">
            <a:solidFill>
              <a:srgbClr val="000000"/>
            </a:solidFill>
          </a:ln>
        </p:spPr>
      </p:pic>
      <p:sp>
        <p:nvSpPr>
          <p:cNvPr id="276" name="Line"/>
          <p:cNvSpPr/>
          <p:nvPr/>
        </p:nvSpPr>
        <p:spPr>
          <a:xfrm>
            <a:off x="4383992" y="1128044"/>
            <a:ext cx="1700614" cy="1253517"/>
          </a:xfrm>
          <a:prstGeom prst="line">
            <a:avLst/>
          </a:prstGeom>
          <a:ln w="38100">
            <a:solidFill>
              <a:srgbClr val="FF0000"/>
            </a:solidFill>
            <a:miter/>
            <a:tailEnd type="triangle"/>
          </a:ln>
        </p:spPr>
        <p:txBody>
          <a:bodyPr lIns="45719" rIns="45719"/>
          <a:lstStyle/>
          <a:p>
            <a:endParaRPr/>
          </a:p>
        </p:txBody>
      </p:sp>
      <p:grpSp>
        <p:nvGrpSpPr>
          <p:cNvPr id="280" name="Group"/>
          <p:cNvGrpSpPr/>
          <p:nvPr/>
        </p:nvGrpSpPr>
        <p:grpSpPr>
          <a:xfrm>
            <a:off x="1183638" y="3142894"/>
            <a:ext cx="1460620" cy="2476713"/>
            <a:chOff x="0" y="0"/>
            <a:chExt cx="1460619" cy="2476712"/>
          </a:xfrm>
        </p:grpSpPr>
        <p:sp>
          <p:nvSpPr>
            <p:cNvPr id="277" name="Shape"/>
            <p:cNvSpPr/>
            <p:nvPr/>
          </p:nvSpPr>
          <p:spPr>
            <a:xfrm>
              <a:off x="0" y="18666"/>
              <a:ext cx="1460620" cy="2458047"/>
            </a:xfrm>
            <a:custGeom>
              <a:avLst/>
              <a:gdLst/>
              <a:ahLst/>
              <a:cxnLst>
                <a:cxn ang="0">
                  <a:pos x="wd2" y="hd2"/>
                </a:cxn>
                <a:cxn ang="5400000">
                  <a:pos x="wd2" y="hd2"/>
                </a:cxn>
                <a:cxn ang="10800000">
                  <a:pos x="wd2" y="hd2"/>
                </a:cxn>
                <a:cxn ang="16200000">
                  <a:pos x="wd2" y="hd2"/>
                </a:cxn>
              </a:cxnLst>
              <a:rect l="0" t="0" r="r" b="b"/>
              <a:pathLst>
                <a:path w="21600" h="21600" extrusionOk="0">
                  <a:moveTo>
                    <a:pt x="0" y="10394"/>
                  </a:moveTo>
                  <a:cubicBezTo>
                    <a:pt x="0" y="16016"/>
                    <a:pt x="9011" y="20651"/>
                    <a:pt x="20497" y="20938"/>
                  </a:cubicBezTo>
                  <a:lnTo>
                    <a:pt x="20497" y="20441"/>
                  </a:lnTo>
                  <a:lnTo>
                    <a:pt x="21600" y="21034"/>
                  </a:lnTo>
                  <a:lnTo>
                    <a:pt x="20497" y="21600"/>
                  </a:lnTo>
                  <a:lnTo>
                    <a:pt x="20497" y="21102"/>
                  </a:lnTo>
                  <a:lnTo>
                    <a:pt x="20497" y="21102"/>
                  </a:lnTo>
                  <a:cubicBezTo>
                    <a:pt x="9011" y="20815"/>
                    <a:pt x="0" y="16180"/>
                    <a:pt x="0" y="10558"/>
                  </a:cubicBezTo>
                  <a:close/>
                  <a:moveTo>
                    <a:pt x="21600" y="0"/>
                  </a:moveTo>
                  <a:cubicBezTo>
                    <a:pt x="9671" y="0"/>
                    <a:pt x="0" y="4727"/>
                    <a:pt x="0" y="10558"/>
                  </a:cubicBezTo>
                  <a:cubicBezTo>
                    <a:pt x="0" y="4727"/>
                    <a:pt x="9671" y="0"/>
                    <a:pt x="21600"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endParaRPr/>
            </a:p>
          </p:txBody>
        </p:sp>
        <p:sp>
          <p:nvSpPr>
            <p:cNvPr id="278" name="Shape"/>
            <p:cNvSpPr/>
            <p:nvPr/>
          </p:nvSpPr>
          <p:spPr>
            <a:xfrm>
              <a:off x="0" y="18666"/>
              <a:ext cx="1460619" cy="12014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671" y="0"/>
                    <a:pt x="0" y="9671"/>
                    <a:pt x="0" y="21600"/>
                  </a:cubicBezTo>
                  <a:cubicBezTo>
                    <a:pt x="0" y="9671"/>
                    <a:pt x="9671" y="0"/>
                    <a:pt x="21600" y="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endParaRPr/>
            </a:p>
          </p:txBody>
        </p:sp>
        <p:sp>
          <p:nvSpPr>
            <p:cNvPr id="279" name="Line"/>
            <p:cNvSpPr/>
            <p:nvPr/>
          </p:nvSpPr>
          <p:spPr>
            <a:xfrm>
              <a:off x="0" y="0"/>
              <a:ext cx="1460620" cy="2476713"/>
            </a:xfrm>
            <a:custGeom>
              <a:avLst/>
              <a:gdLst/>
              <a:ahLst/>
              <a:cxnLst>
                <a:cxn ang="0">
                  <a:pos x="wd2" y="hd2"/>
                </a:cxn>
                <a:cxn ang="5400000">
                  <a:pos x="wd2" y="hd2"/>
                </a:cxn>
                <a:cxn ang="10800000">
                  <a:pos x="wd2" y="hd2"/>
                </a:cxn>
                <a:cxn ang="16200000">
                  <a:pos x="wd2" y="hd2"/>
                </a:cxn>
              </a:cxnLst>
              <a:rect l="0" t="0" r="r" b="b"/>
              <a:pathLst>
                <a:path w="21600" h="21600" extrusionOk="0">
                  <a:moveTo>
                    <a:pt x="0" y="10479"/>
                  </a:moveTo>
                  <a:cubicBezTo>
                    <a:pt x="0" y="16058"/>
                    <a:pt x="9011" y="20658"/>
                    <a:pt x="20497" y="20943"/>
                  </a:cubicBezTo>
                  <a:lnTo>
                    <a:pt x="20497" y="20450"/>
                  </a:lnTo>
                  <a:lnTo>
                    <a:pt x="21600" y="21038"/>
                  </a:lnTo>
                  <a:lnTo>
                    <a:pt x="20497" y="21600"/>
                  </a:lnTo>
                  <a:lnTo>
                    <a:pt x="20497" y="21106"/>
                  </a:lnTo>
                  <a:lnTo>
                    <a:pt x="20497" y="21106"/>
                  </a:lnTo>
                  <a:cubicBezTo>
                    <a:pt x="9011" y="20821"/>
                    <a:pt x="0" y="16220"/>
                    <a:pt x="0" y="10641"/>
                  </a:cubicBezTo>
                  <a:lnTo>
                    <a:pt x="0" y="10479"/>
                  </a:lnTo>
                  <a:cubicBezTo>
                    <a:pt x="0" y="4691"/>
                    <a:pt x="9671" y="0"/>
                    <a:pt x="21600" y="0"/>
                  </a:cubicBezTo>
                  <a:lnTo>
                    <a:pt x="21600" y="163"/>
                  </a:lnTo>
                  <a:cubicBezTo>
                    <a:pt x="9671" y="163"/>
                    <a:pt x="0" y="4854"/>
                    <a:pt x="0" y="10641"/>
                  </a:cubicBezTo>
                </a:path>
              </a:pathLst>
            </a:custGeom>
            <a:noFill/>
            <a:ln w="12700" cap="flat">
              <a:solidFill>
                <a:srgbClr val="FF0000"/>
              </a:solidFill>
              <a:prstDash val="solid"/>
              <a:miter lim="800000"/>
            </a:ln>
            <a:effectLst/>
          </p:spPr>
          <p:txBody>
            <a:bodyPr wrap="square" lIns="45719" tIns="45719" rIns="45719" bIns="45719" numCol="1" anchor="ctr">
              <a:noAutofit/>
            </a:bodyPr>
            <a:lstStyle/>
            <a:p>
              <a:pPr algn="ctr"/>
              <a:endParaRPr/>
            </a:p>
          </p:txBody>
        </p:sp>
      </p:grpSp>
    </p:spTree>
    <p:extLst>
      <p:ext uri="{BB962C8B-B14F-4D97-AF65-F5344CB8AC3E}">
        <p14:creationId xmlns:p14="http://schemas.microsoft.com/office/powerpoint/2010/main" val="161785150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7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advAuto="0"/>
      <p:bldP spid="275" grpId="0" animBg="1" advAuto="0"/>
      <p:bldP spid="276" grpId="0" animBg="1" advAuto="0"/>
      <p:bldP spid="28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liders"/>
          <p:cNvSpPr txBox="1">
            <a:spLocks noGrp="1"/>
          </p:cNvSpPr>
          <p:nvPr>
            <p:ph type="title"/>
          </p:nvPr>
        </p:nvSpPr>
        <p:spPr>
          <a:prstGeom prst="rect">
            <a:avLst/>
          </a:prstGeom>
        </p:spPr>
        <p:txBody>
          <a:bodyPr/>
          <a:lstStyle/>
          <a:p>
            <a:r>
              <a:t>Sliders</a:t>
            </a:r>
          </a:p>
        </p:txBody>
      </p:sp>
      <p:sp>
        <p:nvSpPr>
          <p:cNvPr id="286" name="The density and percent-similar-wanted can be controlled by interface widgets…"/>
          <p:cNvSpPr txBox="1">
            <a:spLocks noGrp="1"/>
          </p:cNvSpPr>
          <p:nvPr>
            <p:ph type="body" idx="1"/>
          </p:nvPr>
        </p:nvSpPr>
        <p:spPr>
          <a:prstGeom prst="rect">
            <a:avLst/>
          </a:prstGeom>
        </p:spPr>
        <p:txBody>
          <a:bodyPr/>
          <a:lstStyle/>
          <a:p>
            <a:pPr marL="208026" indent="-208026" defTabSz="832104">
              <a:lnSpc>
                <a:spcPct val="81000"/>
              </a:lnSpc>
              <a:spcBef>
                <a:spcPts val="900"/>
              </a:spcBef>
              <a:defRPr sz="2548"/>
            </a:pPr>
            <a:r>
              <a:t>The </a:t>
            </a:r>
            <a:r>
              <a:rPr i="1" u="sng"/>
              <a:t>density</a:t>
            </a:r>
            <a:r>
              <a:t> and </a:t>
            </a:r>
            <a:r>
              <a:rPr i="1" u="sng"/>
              <a:t>percent-similar-wanted</a:t>
            </a:r>
            <a:r>
              <a:rPr i="1"/>
              <a:t> </a:t>
            </a:r>
            <a:r>
              <a:t>can be controlled by interface widgets</a:t>
            </a:r>
          </a:p>
          <a:p>
            <a:pPr marL="208026" indent="-208026" defTabSz="832104">
              <a:lnSpc>
                <a:spcPct val="81000"/>
              </a:lnSpc>
              <a:spcBef>
                <a:spcPts val="900"/>
              </a:spcBef>
              <a:defRPr sz="2548"/>
            </a:pPr>
            <a:r>
              <a:t>Sliders can be used to control their values</a:t>
            </a:r>
          </a:p>
          <a:p>
            <a:pPr marL="624078" lvl="1" indent="-208026" defTabSz="832104">
              <a:lnSpc>
                <a:spcPct val="81000"/>
              </a:lnSpc>
              <a:spcBef>
                <a:spcPts val="400"/>
              </a:spcBef>
              <a:defRPr sz="2184"/>
            </a:pPr>
            <a:r>
              <a:t>Select interface tab</a:t>
            </a:r>
          </a:p>
          <a:p>
            <a:pPr marL="624078" lvl="1" indent="-208026" defTabSz="832104">
              <a:lnSpc>
                <a:spcPct val="81000"/>
              </a:lnSpc>
              <a:spcBef>
                <a:spcPts val="400"/>
              </a:spcBef>
              <a:defRPr sz="2184"/>
            </a:pPr>
            <a:r>
              <a:t>Click on </a:t>
            </a:r>
            <a:r>
              <a:rPr b="1" i="1"/>
              <a:t>“Add” </a:t>
            </a:r>
            <a:r>
              <a:t>and select </a:t>
            </a:r>
            <a:r>
              <a:rPr b="1" i="1"/>
              <a:t>“Slider” </a:t>
            </a:r>
            <a:r>
              <a:t>instead of button. </a:t>
            </a:r>
          </a:p>
          <a:p>
            <a:pPr marL="624078" lvl="1" indent="-208026" defTabSz="832104">
              <a:lnSpc>
                <a:spcPct val="81000"/>
              </a:lnSpc>
              <a:spcBef>
                <a:spcPts val="400"/>
              </a:spcBef>
              <a:defRPr sz="2184"/>
            </a:pPr>
            <a:r>
              <a:t>Click on the canvas below set up to create the slider</a:t>
            </a:r>
          </a:p>
          <a:p>
            <a:pPr marL="624078" lvl="1" indent="-208026" defTabSz="832104">
              <a:lnSpc>
                <a:spcPct val="81000"/>
              </a:lnSpc>
              <a:spcBef>
                <a:spcPts val="400"/>
              </a:spcBef>
              <a:defRPr sz="2184"/>
            </a:pPr>
            <a:r>
              <a:t>Global Variable: </a:t>
            </a:r>
            <a:r>
              <a:rPr i="1"/>
              <a:t>percent-similar-wanted</a:t>
            </a:r>
          </a:p>
          <a:p>
            <a:pPr marL="624078" lvl="1" indent="-208026" defTabSz="832104">
              <a:lnSpc>
                <a:spcPct val="81000"/>
              </a:lnSpc>
              <a:spcBef>
                <a:spcPts val="400"/>
              </a:spcBef>
              <a:defRPr sz="2184"/>
            </a:pPr>
            <a:r>
              <a:t>Units: %</a:t>
            </a:r>
          </a:p>
          <a:p>
            <a:pPr marL="208026" indent="-208026" defTabSz="832104">
              <a:lnSpc>
                <a:spcPct val="81000"/>
              </a:lnSpc>
              <a:spcBef>
                <a:spcPts val="900"/>
              </a:spcBef>
              <a:defRPr sz="2548">
                <a:solidFill>
                  <a:srgbClr val="FF0000"/>
                </a:solidFill>
              </a:defRPr>
            </a:pPr>
            <a:r>
              <a:t>There is an error !! </a:t>
            </a:r>
          </a:p>
          <a:p>
            <a:pPr marL="624078" lvl="1" indent="-208026" defTabSz="832104">
              <a:lnSpc>
                <a:spcPct val="81000"/>
              </a:lnSpc>
              <a:spcBef>
                <a:spcPts val="400"/>
              </a:spcBef>
              <a:defRPr sz="2184">
                <a:solidFill>
                  <a:srgbClr val="FF0000"/>
                </a:solidFill>
              </a:defRPr>
            </a:pPr>
            <a:r>
              <a:t>Let’s fix it</a:t>
            </a:r>
          </a:p>
          <a:p>
            <a:pPr marL="624078" lvl="1" indent="-208026" defTabSz="832104">
              <a:lnSpc>
                <a:spcPct val="81000"/>
              </a:lnSpc>
              <a:spcBef>
                <a:spcPts val="400"/>
              </a:spcBef>
              <a:defRPr sz="2184">
                <a:solidFill>
                  <a:srgbClr val="FF0000"/>
                </a:solidFill>
              </a:defRPr>
            </a:pPr>
            <a:r>
              <a:t>Comment out “percent-similar-wanted” in the code (i.e. globals)</a:t>
            </a:r>
          </a:p>
          <a:p>
            <a:pPr marL="624078" lvl="1" indent="-208026" defTabSz="832104">
              <a:lnSpc>
                <a:spcPct val="81000"/>
              </a:lnSpc>
              <a:spcBef>
                <a:spcPts val="400"/>
              </a:spcBef>
              <a:defRPr sz="2184">
                <a:solidFill>
                  <a:srgbClr val="FF0000"/>
                </a:solidFill>
              </a:defRPr>
            </a:pPr>
            <a:r>
              <a:t>Experiment on different values of percent-similar-wanted</a:t>
            </a:r>
          </a:p>
        </p:txBody>
      </p:sp>
    </p:spTree>
    <p:extLst>
      <p:ext uri="{BB962C8B-B14F-4D97-AF65-F5344CB8AC3E}">
        <p14:creationId xmlns:p14="http://schemas.microsoft.com/office/powerpoint/2010/main" val="149729412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6">
                                            <p:txEl>
                                              <p:pRg st="7" end="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6">
                                            <p:txEl>
                                              <p:pRg st="8" end="8"/>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86">
                                            <p:txEl>
                                              <p:pRg st="9" end="9"/>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lider for Density"/>
          <p:cNvSpPr txBox="1">
            <a:spLocks noGrp="1"/>
          </p:cNvSpPr>
          <p:nvPr>
            <p:ph type="title"/>
          </p:nvPr>
        </p:nvSpPr>
        <p:spPr>
          <a:prstGeom prst="rect">
            <a:avLst/>
          </a:prstGeom>
        </p:spPr>
        <p:txBody>
          <a:bodyPr/>
          <a:lstStyle/>
          <a:p>
            <a:r>
              <a:t>Slider for Density</a:t>
            </a:r>
          </a:p>
        </p:txBody>
      </p:sp>
      <p:sp>
        <p:nvSpPr>
          <p:cNvPr id="292" name="The density can be controlled by interface widgets…"/>
          <p:cNvSpPr txBox="1">
            <a:spLocks noGrp="1"/>
          </p:cNvSpPr>
          <p:nvPr>
            <p:ph type="body" idx="1"/>
          </p:nvPr>
        </p:nvSpPr>
        <p:spPr>
          <a:prstGeom prst="rect">
            <a:avLst/>
          </a:prstGeom>
        </p:spPr>
        <p:txBody>
          <a:bodyPr/>
          <a:lstStyle/>
          <a:p>
            <a:pPr marL="208026" indent="-208026" defTabSz="832104">
              <a:spcBef>
                <a:spcPts val="900"/>
              </a:spcBef>
              <a:defRPr sz="2548"/>
            </a:pPr>
            <a:r>
              <a:t>The </a:t>
            </a:r>
            <a:r>
              <a:rPr i="1"/>
              <a:t>density</a:t>
            </a:r>
            <a:r>
              <a:t> can be controlled by interface widgets</a:t>
            </a:r>
          </a:p>
          <a:p>
            <a:pPr marL="208026" indent="-208026" defTabSz="832104">
              <a:spcBef>
                <a:spcPts val="900"/>
              </a:spcBef>
              <a:defRPr sz="2548"/>
            </a:pPr>
            <a:r>
              <a:t>Sliders can be used to control their values</a:t>
            </a:r>
          </a:p>
          <a:p>
            <a:pPr marL="624078" lvl="1" indent="-208026" defTabSz="832104">
              <a:spcBef>
                <a:spcPts val="400"/>
              </a:spcBef>
              <a:defRPr sz="2184"/>
            </a:pPr>
            <a:r>
              <a:t>Select interface tab</a:t>
            </a:r>
          </a:p>
          <a:p>
            <a:pPr marL="624078" lvl="1" indent="-208026" defTabSz="832104">
              <a:spcBef>
                <a:spcPts val="400"/>
              </a:spcBef>
              <a:defRPr sz="2184"/>
            </a:pPr>
            <a:r>
              <a:t>Click on </a:t>
            </a:r>
            <a:r>
              <a:rPr b="1" i="1"/>
              <a:t>“Add” </a:t>
            </a:r>
            <a:r>
              <a:t>and select </a:t>
            </a:r>
            <a:r>
              <a:rPr b="1" i="1"/>
              <a:t>“Slider” </a:t>
            </a:r>
            <a:r>
              <a:t>instead of button. </a:t>
            </a:r>
          </a:p>
          <a:p>
            <a:pPr marL="624078" lvl="1" indent="-208026" defTabSz="832104">
              <a:spcBef>
                <a:spcPts val="400"/>
              </a:spcBef>
              <a:defRPr sz="2184"/>
            </a:pPr>
            <a:r>
              <a:t>Click on the canvas below set up to create the slider</a:t>
            </a:r>
          </a:p>
          <a:p>
            <a:pPr marL="624078" lvl="1" indent="-208026" defTabSz="832104">
              <a:spcBef>
                <a:spcPts val="400"/>
              </a:spcBef>
              <a:defRPr sz="2184"/>
            </a:pPr>
            <a:r>
              <a:t>Global Variable: </a:t>
            </a:r>
            <a:r>
              <a:rPr i="1"/>
              <a:t>density</a:t>
            </a:r>
          </a:p>
          <a:p>
            <a:pPr marL="624078" lvl="1" indent="-208026" defTabSz="832104">
              <a:spcBef>
                <a:spcPts val="400"/>
              </a:spcBef>
              <a:defRPr sz="2184"/>
            </a:pPr>
            <a:r>
              <a:t>Units: %</a:t>
            </a:r>
          </a:p>
          <a:p>
            <a:pPr marL="208026" indent="-208026" defTabSz="832104">
              <a:spcBef>
                <a:spcPts val="900"/>
              </a:spcBef>
              <a:defRPr sz="2548">
                <a:solidFill>
                  <a:srgbClr val="FF0000"/>
                </a:solidFill>
              </a:defRPr>
            </a:pPr>
            <a:r>
              <a:t>There is an error !! </a:t>
            </a:r>
          </a:p>
          <a:p>
            <a:pPr marL="624078" lvl="1" indent="-208026" defTabSz="832104">
              <a:spcBef>
                <a:spcPts val="400"/>
              </a:spcBef>
              <a:defRPr sz="2184">
                <a:solidFill>
                  <a:srgbClr val="FF0000"/>
                </a:solidFill>
              </a:defRPr>
            </a:pPr>
            <a:r>
              <a:t>Let’s fix it</a:t>
            </a:r>
          </a:p>
          <a:p>
            <a:pPr marL="624078" lvl="1" indent="-208026" defTabSz="832104">
              <a:spcBef>
                <a:spcPts val="400"/>
              </a:spcBef>
              <a:defRPr sz="2184">
                <a:solidFill>
                  <a:srgbClr val="FF0000"/>
                </a:solidFill>
              </a:defRPr>
            </a:pPr>
            <a:r>
              <a:t>Comment out “set density 90” in the setup procedure</a:t>
            </a:r>
          </a:p>
          <a:p>
            <a:pPr marL="624078" lvl="1" indent="-208026" defTabSz="832104">
              <a:spcBef>
                <a:spcPts val="400"/>
              </a:spcBef>
              <a:defRPr sz="2184">
                <a:solidFill>
                  <a:srgbClr val="FF0000"/>
                </a:solidFill>
              </a:defRPr>
            </a:pPr>
            <a:r>
              <a:t>Experiment on different values of the densities</a:t>
            </a:r>
          </a:p>
        </p:txBody>
      </p:sp>
    </p:spTree>
    <p:extLst>
      <p:ext uri="{BB962C8B-B14F-4D97-AF65-F5344CB8AC3E}">
        <p14:creationId xmlns:p14="http://schemas.microsoft.com/office/powerpoint/2010/main" val="335348877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2">
                                            <p:txEl>
                                              <p:pRg st="7" end="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92">
                                            <p:txEl>
                                              <p:pRg st="8" end="8"/>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92">
                                            <p:txEl>
                                              <p:pRg st="9" end="9"/>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ositioning the View"/>
          <p:cNvSpPr txBox="1">
            <a:spLocks noGrp="1"/>
          </p:cNvSpPr>
          <p:nvPr>
            <p:ph type="title"/>
          </p:nvPr>
        </p:nvSpPr>
        <p:spPr>
          <a:prstGeom prst="rect">
            <a:avLst/>
          </a:prstGeom>
        </p:spPr>
        <p:txBody>
          <a:bodyPr/>
          <a:lstStyle/>
          <a:p>
            <a:r>
              <a:t>Positioning the View</a:t>
            </a:r>
          </a:p>
        </p:txBody>
      </p:sp>
      <p:sp>
        <p:nvSpPr>
          <p:cNvPr id="296" name="Right click on the View and select “Select”…"/>
          <p:cNvSpPr txBox="1">
            <a:spLocks noGrp="1"/>
          </p:cNvSpPr>
          <p:nvPr>
            <p:ph type="body" idx="1"/>
          </p:nvPr>
        </p:nvSpPr>
        <p:spPr>
          <a:prstGeom prst="rect">
            <a:avLst/>
          </a:prstGeom>
        </p:spPr>
        <p:txBody>
          <a:bodyPr/>
          <a:lstStyle/>
          <a:p>
            <a:r>
              <a:t>Right click on the View and select “</a:t>
            </a:r>
            <a:r>
              <a:rPr b="1" i="1"/>
              <a:t>Select</a:t>
            </a:r>
            <a:r>
              <a:rPr i="1"/>
              <a:t>”</a:t>
            </a:r>
          </a:p>
          <a:p>
            <a:pPr>
              <a:defRPr i="1"/>
            </a:pPr>
            <a:endParaRPr i="1"/>
          </a:p>
          <a:p>
            <a:r>
              <a:t>To adjust the location of the View, place the mouse at one corner of the View, hold and drag the View toward the center of the canvas</a:t>
            </a:r>
          </a:p>
          <a:p>
            <a:endParaRPr/>
          </a:p>
          <a:p>
            <a:r>
              <a:t>To move the sliders or button, right click on one of them and choose </a:t>
            </a:r>
            <a:r>
              <a:rPr b="1"/>
              <a:t>“Select”</a:t>
            </a:r>
          </a:p>
        </p:txBody>
      </p:sp>
    </p:spTree>
    <p:extLst>
      <p:ext uri="{BB962C8B-B14F-4D97-AF65-F5344CB8AC3E}">
        <p14:creationId xmlns:p14="http://schemas.microsoft.com/office/powerpoint/2010/main" val="126508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1E07-0F1D-A14A-AF68-F3200AEFFBF6}"/>
              </a:ext>
            </a:extLst>
          </p:cNvPr>
          <p:cNvSpPr>
            <a:spLocks noGrp="1"/>
          </p:cNvSpPr>
          <p:nvPr>
            <p:ph type="title"/>
          </p:nvPr>
        </p:nvSpPr>
        <p:spPr/>
        <p:txBody>
          <a:bodyPr/>
          <a:lstStyle/>
          <a:p>
            <a:r>
              <a:rPr lang="en-US" dirty="0"/>
              <a:t>The Interface Should Look Something Like This</a:t>
            </a:r>
          </a:p>
        </p:txBody>
      </p:sp>
      <p:pic>
        <p:nvPicPr>
          <p:cNvPr id="4" name="image15.png" descr="image15.png">
            <a:extLst>
              <a:ext uri="{FF2B5EF4-FFF2-40B4-BE49-F238E27FC236}">
                <a16:creationId xmlns:a16="http://schemas.microsoft.com/office/drawing/2014/main" id="{BB896C58-A1B8-4E4F-987E-A24EADC5AC91}"/>
              </a:ext>
            </a:extLst>
          </p:cNvPr>
          <p:cNvPicPr>
            <a:picLocks noGrp="1" noChangeAspect="1"/>
          </p:cNvPicPr>
          <p:nvPr>
            <p:ph idx="1"/>
          </p:nvPr>
        </p:nvPicPr>
        <p:blipFill>
          <a:blip r:embed="rId2"/>
          <a:stretch>
            <a:fillRect/>
          </a:stretch>
        </p:blipFill>
        <p:spPr>
          <a:xfrm>
            <a:off x="2466975" y="1809921"/>
            <a:ext cx="7258050" cy="4832179"/>
          </a:xfrm>
          <a:prstGeom prst="rect">
            <a:avLst/>
          </a:prstGeom>
          <a:ln w="12700">
            <a:miter lim="400000"/>
          </a:ln>
        </p:spPr>
      </p:pic>
    </p:spTree>
    <p:extLst>
      <p:ext uri="{BB962C8B-B14F-4D97-AF65-F5344CB8AC3E}">
        <p14:creationId xmlns:p14="http://schemas.microsoft.com/office/powerpoint/2010/main" val="201368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53B1-9ED5-0E4A-8958-2D15C88DADBC}"/>
              </a:ext>
            </a:extLst>
          </p:cNvPr>
          <p:cNvSpPr>
            <a:spLocks noGrp="1"/>
          </p:cNvSpPr>
          <p:nvPr>
            <p:ph type="title"/>
          </p:nvPr>
        </p:nvSpPr>
        <p:spPr>
          <a:xfrm>
            <a:off x="838200" y="365125"/>
            <a:ext cx="10515600" cy="1325563"/>
          </a:xfrm>
        </p:spPr>
        <p:txBody>
          <a:bodyPr/>
          <a:lstStyle/>
          <a:p>
            <a:r>
              <a:rPr lang="en-US" dirty="0"/>
              <a:t>Design Framework</a:t>
            </a:r>
          </a:p>
        </p:txBody>
      </p:sp>
      <p:sp>
        <p:nvSpPr>
          <p:cNvPr id="3" name="Content Placeholder 2">
            <a:extLst>
              <a:ext uri="{FF2B5EF4-FFF2-40B4-BE49-F238E27FC236}">
                <a16:creationId xmlns:a16="http://schemas.microsoft.com/office/drawing/2014/main" id="{E9299CD1-BAA1-E446-A025-64FBB0214443}"/>
              </a:ext>
            </a:extLst>
          </p:cNvPr>
          <p:cNvSpPr>
            <a:spLocks noGrp="1"/>
          </p:cNvSpPr>
          <p:nvPr>
            <p:ph idx="1"/>
          </p:nvPr>
        </p:nvSpPr>
        <p:spPr>
          <a:xfrm>
            <a:off x="838200" y="1825625"/>
            <a:ext cx="10515600" cy="4433661"/>
          </a:xfrm>
        </p:spPr>
        <p:txBody>
          <a:bodyPr>
            <a:normAutofit lnSpcReduction="10000"/>
          </a:bodyPr>
          <a:lstStyle/>
          <a:p>
            <a:r>
              <a:rPr lang="en-US" dirty="0"/>
              <a:t>In this book, we introduce a loose framework for ABM design, set into four levels of hierarchy:</a:t>
            </a:r>
          </a:p>
          <a:p>
            <a:pPr lvl="1">
              <a:spcBef>
                <a:spcPts val="1700"/>
              </a:spcBef>
            </a:pPr>
            <a:r>
              <a:rPr lang="en-US" dirty="0"/>
              <a:t>Overview – Relating broadly to the wider aims and definitions of the simulation as well as practical considerations </a:t>
            </a:r>
          </a:p>
          <a:p>
            <a:pPr lvl="1">
              <a:spcBef>
                <a:spcPts val="600"/>
              </a:spcBef>
            </a:pPr>
            <a:r>
              <a:rPr lang="en-US" dirty="0"/>
              <a:t>World – Involved with designing the model of the world in which the simulation will take place</a:t>
            </a:r>
          </a:p>
          <a:p>
            <a:pPr lvl="1">
              <a:spcBef>
                <a:spcPts val="600"/>
              </a:spcBef>
            </a:pPr>
            <a:r>
              <a:rPr lang="en-US" dirty="0"/>
              <a:t>Interactions – Design of the nature of interaction and exchange between agents, and the impact on model dynamics</a:t>
            </a:r>
          </a:p>
          <a:p>
            <a:pPr lvl="1">
              <a:spcBef>
                <a:spcPts val="600"/>
              </a:spcBef>
            </a:pPr>
            <a:r>
              <a:rPr lang="en-US" dirty="0"/>
              <a:t>Agents – How agent behavior is designed and encoded at the individual level</a:t>
            </a:r>
          </a:p>
          <a:p>
            <a:pPr lvl="1">
              <a:spcBef>
                <a:spcPts val="600"/>
              </a:spcBef>
            </a:pPr>
            <a:endParaRPr lang="en-US" sz="1400" dirty="0"/>
          </a:p>
          <a:p>
            <a:pPr>
              <a:spcBef>
                <a:spcPts val="600"/>
              </a:spcBef>
            </a:pPr>
            <a:r>
              <a:rPr lang="en-US" dirty="0"/>
              <a:t>Each stage leads to decisions that influence subsequent designs, thus it is advised that this process is conducted in this order</a:t>
            </a:r>
          </a:p>
        </p:txBody>
      </p:sp>
    </p:spTree>
    <p:extLst>
      <p:ext uri="{BB962C8B-B14F-4D97-AF65-F5344CB8AC3E}">
        <p14:creationId xmlns:p14="http://schemas.microsoft.com/office/powerpoint/2010/main" val="2873838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o Forever"/>
          <p:cNvSpPr txBox="1">
            <a:spLocks noGrp="1"/>
          </p:cNvSpPr>
          <p:nvPr>
            <p:ph type="title"/>
          </p:nvPr>
        </p:nvSpPr>
        <p:spPr>
          <a:prstGeom prst="rect">
            <a:avLst/>
          </a:prstGeom>
        </p:spPr>
        <p:txBody>
          <a:bodyPr/>
          <a:lstStyle/>
          <a:p>
            <a:r>
              <a:t>Go Forever</a:t>
            </a:r>
          </a:p>
        </p:txBody>
      </p:sp>
      <p:sp>
        <p:nvSpPr>
          <p:cNvPr id="303" name="Create a new button…"/>
          <p:cNvSpPr txBox="1">
            <a:spLocks noGrp="1"/>
          </p:cNvSpPr>
          <p:nvPr>
            <p:ph type="body" sz="half" idx="1"/>
          </p:nvPr>
        </p:nvSpPr>
        <p:spPr>
          <a:xfrm>
            <a:off x="838200" y="1825625"/>
            <a:ext cx="10515600" cy="2139625"/>
          </a:xfrm>
          <a:prstGeom prst="rect">
            <a:avLst/>
          </a:prstGeom>
        </p:spPr>
        <p:txBody>
          <a:bodyPr/>
          <a:lstStyle/>
          <a:p>
            <a:r>
              <a:rPr dirty="0"/>
              <a:t>Create a new button </a:t>
            </a:r>
          </a:p>
          <a:p>
            <a:pPr marL="685800" lvl="1" indent="-228600">
              <a:spcBef>
                <a:spcPts val="500"/>
              </a:spcBef>
              <a:defRPr sz="2400"/>
            </a:pPr>
            <a:r>
              <a:rPr lang="en-US" dirty="0"/>
              <a:t>G</a:t>
            </a:r>
            <a:r>
              <a:rPr dirty="0"/>
              <a:t>ive it a “go” command </a:t>
            </a:r>
          </a:p>
          <a:p>
            <a:pPr marL="685800" lvl="1" indent="-228600">
              <a:spcBef>
                <a:spcPts val="500"/>
              </a:spcBef>
              <a:defRPr sz="2400"/>
            </a:pPr>
            <a:r>
              <a:rPr lang="en-US" dirty="0"/>
              <a:t>N</a:t>
            </a:r>
            <a:r>
              <a:rPr dirty="0"/>
              <a:t>ame it “go forever”</a:t>
            </a:r>
          </a:p>
          <a:p>
            <a:pPr marL="685800" lvl="1" indent="-228600">
              <a:spcBef>
                <a:spcPts val="500"/>
              </a:spcBef>
              <a:defRPr sz="2400"/>
            </a:pPr>
            <a:r>
              <a:rPr dirty="0"/>
              <a:t>Check mark </a:t>
            </a:r>
            <a:r>
              <a:rPr b="1" dirty="0">
                <a:solidFill>
                  <a:srgbClr val="FF0000"/>
                </a:solidFill>
              </a:rPr>
              <a:t>forever</a:t>
            </a:r>
          </a:p>
          <a:p>
            <a:pPr marL="685800" lvl="1" indent="-228600">
              <a:spcBef>
                <a:spcPts val="500"/>
              </a:spcBef>
              <a:defRPr sz="2400"/>
            </a:pPr>
            <a:r>
              <a:rPr dirty="0"/>
              <a:t>Experiment on the difference between this button and the other go button</a:t>
            </a:r>
          </a:p>
        </p:txBody>
      </p:sp>
      <p:pic>
        <p:nvPicPr>
          <p:cNvPr id="305" name="image16.png" descr="image16.png"/>
          <p:cNvPicPr>
            <a:picLocks noChangeAspect="1"/>
          </p:cNvPicPr>
          <p:nvPr/>
        </p:nvPicPr>
        <p:blipFill>
          <a:blip r:embed="rId2"/>
          <a:stretch>
            <a:fillRect/>
          </a:stretch>
        </p:blipFill>
        <p:spPr>
          <a:xfrm>
            <a:off x="1726827" y="4102100"/>
            <a:ext cx="3724276" cy="2619375"/>
          </a:xfrm>
          <a:prstGeom prst="rect">
            <a:avLst/>
          </a:prstGeom>
          <a:ln w="12700">
            <a:miter lim="400000"/>
          </a:ln>
        </p:spPr>
      </p:pic>
    </p:spTree>
    <p:extLst>
      <p:ext uri="{BB962C8B-B14F-4D97-AF65-F5344CB8AC3E}">
        <p14:creationId xmlns:p14="http://schemas.microsoft.com/office/powerpoint/2010/main" val="84054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ot the Number of Unhappy Turtles"/>
          <p:cNvSpPr txBox="1">
            <a:spLocks noGrp="1"/>
          </p:cNvSpPr>
          <p:nvPr>
            <p:ph type="title"/>
          </p:nvPr>
        </p:nvSpPr>
        <p:spPr>
          <a:prstGeom prst="rect">
            <a:avLst/>
          </a:prstGeom>
        </p:spPr>
        <p:txBody>
          <a:bodyPr/>
          <a:lstStyle/>
          <a:p>
            <a:r>
              <a:t>Plot the Number of Unhappy Turtles</a:t>
            </a:r>
          </a:p>
        </p:txBody>
      </p:sp>
      <p:sp>
        <p:nvSpPr>
          <p:cNvPr id="308" name="Select Interface tab and add Plot"/>
          <p:cNvSpPr txBox="1">
            <a:spLocks noGrp="1"/>
          </p:cNvSpPr>
          <p:nvPr>
            <p:ph type="body" idx="1"/>
          </p:nvPr>
        </p:nvSpPr>
        <p:spPr>
          <a:prstGeom prst="rect">
            <a:avLst/>
          </a:prstGeom>
        </p:spPr>
        <p:txBody>
          <a:bodyPr/>
          <a:lstStyle/>
          <a:p>
            <a:r>
              <a:t>Select Interface tab and add </a:t>
            </a:r>
            <a:r>
              <a:rPr b="1">
                <a:solidFill>
                  <a:srgbClr val="FF0000"/>
                </a:solidFill>
              </a:rPr>
              <a:t>Plot</a:t>
            </a:r>
          </a:p>
        </p:txBody>
      </p:sp>
      <p:pic>
        <p:nvPicPr>
          <p:cNvPr id="309" name="image17.png" descr="image17.png"/>
          <p:cNvPicPr>
            <a:picLocks noChangeAspect="1"/>
          </p:cNvPicPr>
          <p:nvPr/>
        </p:nvPicPr>
        <p:blipFill>
          <a:blip r:embed="rId2"/>
          <a:stretch>
            <a:fillRect/>
          </a:stretch>
        </p:blipFill>
        <p:spPr>
          <a:xfrm>
            <a:off x="1250890" y="2722309"/>
            <a:ext cx="3848101" cy="3162301"/>
          </a:xfrm>
          <a:prstGeom prst="rect">
            <a:avLst/>
          </a:prstGeom>
          <a:ln w="12700">
            <a:miter lim="400000"/>
          </a:ln>
        </p:spPr>
      </p:pic>
      <p:sp>
        <p:nvSpPr>
          <p:cNvPr id="310" name="Rectangle"/>
          <p:cNvSpPr/>
          <p:nvPr/>
        </p:nvSpPr>
        <p:spPr>
          <a:xfrm>
            <a:off x="1828800" y="5033472"/>
            <a:ext cx="1922804" cy="299104"/>
          </a:xfrm>
          <a:prstGeom prst="rect">
            <a:avLst/>
          </a:prstGeom>
          <a:ln w="12700">
            <a:solidFill>
              <a:srgbClr val="FF0000"/>
            </a:solidFill>
            <a:miter/>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026790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ot the Number of Unhappy Turtles"/>
          <p:cNvSpPr txBox="1">
            <a:spLocks noGrp="1"/>
          </p:cNvSpPr>
          <p:nvPr>
            <p:ph type="title"/>
          </p:nvPr>
        </p:nvSpPr>
        <p:spPr>
          <a:prstGeom prst="rect">
            <a:avLst/>
          </a:prstGeom>
        </p:spPr>
        <p:txBody>
          <a:bodyPr/>
          <a:lstStyle/>
          <a:p>
            <a:r>
              <a:t>Plot the Number of Unhappy Turtles</a:t>
            </a:r>
          </a:p>
        </p:txBody>
      </p:sp>
      <p:sp>
        <p:nvSpPr>
          <p:cNvPr id="314" name="Select Interface tab and add Plot…"/>
          <p:cNvSpPr txBox="1">
            <a:spLocks noGrp="1"/>
          </p:cNvSpPr>
          <p:nvPr>
            <p:ph type="body" idx="1"/>
          </p:nvPr>
        </p:nvSpPr>
        <p:spPr>
          <a:prstGeom prst="rect">
            <a:avLst/>
          </a:prstGeom>
        </p:spPr>
        <p:txBody>
          <a:bodyPr/>
          <a:lstStyle/>
          <a:p>
            <a:r>
              <a:t>Select Interface tab and add </a:t>
            </a:r>
            <a:r>
              <a:rPr b="1">
                <a:solidFill>
                  <a:srgbClr val="FF0000"/>
                </a:solidFill>
              </a:rPr>
              <a:t>Plot</a:t>
            </a:r>
          </a:p>
          <a:p>
            <a:r>
              <a:t>Name : Number-unhappy</a:t>
            </a:r>
          </a:p>
        </p:txBody>
      </p:sp>
      <p:pic>
        <p:nvPicPr>
          <p:cNvPr id="315" name="image18.png" descr="image18.png"/>
          <p:cNvPicPr>
            <a:picLocks noChangeAspect="1"/>
          </p:cNvPicPr>
          <p:nvPr/>
        </p:nvPicPr>
        <p:blipFill>
          <a:blip r:embed="rId2"/>
          <a:stretch>
            <a:fillRect/>
          </a:stretch>
        </p:blipFill>
        <p:spPr>
          <a:xfrm>
            <a:off x="838200" y="2809875"/>
            <a:ext cx="5905500" cy="4048125"/>
          </a:xfrm>
          <a:prstGeom prst="rect">
            <a:avLst/>
          </a:prstGeom>
          <a:ln w="12700">
            <a:miter lim="400000"/>
          </a:ln>
        </p:spPr>
      </p:pic>
    </p:spTree>
    <p:extLst>
      <p:ext uri="{BB962C8B-B14F-4D97-AF65-F5344CB8AC3E}">
        <p14:creationId xmlns:p14="http://schemas.microsoft.com/office/powerpoint/2010/main" val="1319403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ot the Number of Percent similar"/>
          <p:cNvSpPr txBox="1">
            <a:spLocks noGrp="1"/>
          </p:cNvSpPr>
          <p:nvPr>
            <p:ph type="title"/>
          </p:nvPr>
        </p:nvSpPr>
        <p:spPr>
          <a:prstGeom prst="rect">
            <a:avLst/>
          </a:prstGeom>
        </p:spPr>
        <p:txBody>
          <a:bodyPr/>
          <a:lstStyle/>
          <a:p>
            <a:r>
              <a:rPr dirty="0"/>
              <a:t>Plot the Number of Percent similar</a:t>
            </a:r>
          </a:p>
        </p:txBody>
      </p:sp>
      <p:sp>
        <p:nvSpPr>
          <p:cNvPr id="319" name="Select Interface tab and add another Plot…"/>
          <p:cNvSpPr txBox="1">
            <a:spLocks noGrp="1"/>
          </p:cNvSpPr>
          <p:nvPr>
            <p:ph type="body" idx="1"/>
          </p:nvPr>
        </p:nvSpPr>
        <p:spPr>
          <a:prstGeom prst="rect">
            <a:avLst/>
          </a:prstGeom>
        </p:spPr>
        <p:txBody>
          <a:bodyPr/>
          <a:lstStyle/>
          <a:p>
            <a:r>
              <a:t>Select Interface tab and add another </a:t>
            </a:r>
            <a:r>
              <a:rPr b="1">
                <a:solidFill>
                  <a:srgbClr val="FF0000"/>
                </a:solidFill>
              </a:rPr>
              <a:t>Plot</a:t>
            </a:r>
          </a:p>
          <a:p>
            <a:r>
              <a:t>Name : </a:t>
            </a:r>
            <a:r>
              <a:rPr>
                <a:solidFill>
                  <a:srgbClr val="FF0000"/>
                </a:solidFill>
              </a:rPr>
              <a:t>Percent Similar</a:t>
            </a:r>
          </a:p>
          <a:p>
            <a:r>
              <a:t>Pen update command: </a:t>
            </a:r>
            <a:r>
              <a:rPr>
                <a:solidFill>
                  <a:srgbClr val="FF0000"/>
                </a:solidFill>
              </a:rPr>
              <a:t>plot percent-similar</a:t>
            </a:r>
          </a:p>
        </p:txBody>
      </p:sp>
      <p:pic>
        <p:nvPicPr>
          <p:cNvPr id="321" name="image19.png" descr="image19.png"/>
          <p:cNvPicPr>
            <a:picLocks noChangeAspect="1"/>
          </p:cNvPicPr>
          <p:nvPr/>
        </p:nvPicPr>
        <p:blipFill>
          <a:blip r:embed="rId2"/>
          <a:stretch>
            <a:fillRect/>
          </a:stretch>
        </p:blipFill>
        <p:spPr>
          <a:xfrm>
            <a:off x="4959148" y="3579291"/>
            <a:ext cx="4783058" cy="3278709"/>
          </a:xfrm>
          <a:prstGeom prst="rect">
            <a:avLst/>
          </a:prstGeom>
          <a:ln w="12700">
            <a:miter lim="400000"/>
          </a:ln>
        </p:spPr>
      </p:pic>
    </p:spTree>
    <p:extLst>
      <p:ext uri="{BB962C8B-B14F-4D97-AF65-F5344CB8AC3E}">
        <p14:creationId xmlns:p14="http://schemas.microsoft.com/office/powerpoint/2010/main" val="2667668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image20.png" descr="image20.png"/>
          <p:cNvPicPr>
            <a:picLocks noChangeAspect="1"/>
          </p:cNvPicPr>
          <p:nvPr/>
        </p:nvPicPr>
        <p:blipFill>
          <a:blip r:embed="rId2"/>
          <a:stretch>
            <a:fillRect/>
          </a:stretch>
        </p:blipFill>
        <p:spPr>
          <a:xfrm>
            <a:off x="2079537" y="1542635"/>
            <a:ext cx="8032925" cy="5057465"/>
          </a:xfrm>
          <a:prstGeom prst="rect">
            <a:avLst/>
          </a:prstGeom>
          <a:ln w="12700">
            <a:miter lim="400000"/>
          </a:ln>
        </p:spPr>
      </p:pic>
      <p:sp>
        <p:nvSpPr>
          <p:cNvPr id="4" name="Plot the Number of Percent similar">
            <a:extLst>
              <a:ext uri="{FF2B5EF4-FFF2-40B4-BE49-F238E27FC236}">
                <a16:creationId xmlns:a16="http://schemas.microsoft.com/office/drawing/2014/main" id="{2DF30A66-072B-F945-8714-2D52A695B7DC}"/>
              </a:ext>
            </a:extLst>
          </p:cNvPr>
          <p:cNvSpPr txBox="1">
            <a:spLocks noGrp="1"/>
          </p:cNvSpPr>
          <p:nvPr>
            <p:ph type="title"/>
          </p:nvPr>
        </p:nvSpPr>
        <p:spPr>
          <a:xfrm>
            <a:off x="838200" y="365125"/>
            <a:ext cx="10515600" cy="1325563"/>
          </a:xfrm>
          <a:prstGeom prst="rect">
            <a:avLst/>
          </a:prstGeom>
        </p:spPr>
        <p:txBody>
          <a:bodyPr/>
          <a:lstStyle/>
          <a:p>
            <a:r>
              <a:rPr lang="en-US" dirty="0"/>
              <a:t>Run the Model</a:t>
            </a:r>
            <a:endParaRPr dirty="0"/>
          </a:p>
        </p:txBody>
      </p:sp>
    </p:spTree>
    <p:extLst>
      <p:ext uri="{BB962C8B-B14F-4D97-AF65-F5344CB8AC3E}">
        <p14:creationId xmlns:p14="http://schemas.microsoft.com/office/powerpoint/2010/main" val="2771275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Monitor the number of Turtles"/>
          <p:cNvSpPr txBox="1">
            <a:spLocks noGrp="1"/>
          </p:cNvSpPr>
          <p:nvPr>
            <p:ph type="title"/>
          </p:nvPr>
        </p:nvSpPr>
        <p:spPr>
          <a:prstGeom prst="rect">
            <a:avLst/>
          </a:prstGeom>
        </p:spPr>
        <p:txBody>
          <a:bodyPr/>
          <a:lstStyle/>
          <a:p>
            <a:r>
              <a:rPr dirty="0"/>
              <a:t>Monitor the </a:t>
            </a:r>
            <a:r>
              <a:rPr lang="en-US" dirty="0"/>
              <a:t>N</a:t>
            </a:r>
            <a:r>
              <a:rPr dirty="0"/>
              <a:t>umber of Turtles</a:t>
            </a:r>
          </a:p>
        </p:txBody>
      </p:sp>
      <p:sp>
        <p:nvSpPr>
          <p:cNvPr id="327" name="Monitors are another means of displaying information from a model.…"/>
          <p:cNvSpPr txBox="1">
            <a:spLocks noGrp="1"/>
          </p:cNvSpPr>
          <p:nvPr>
            <p:ph type="body" idx="1"/>
          </p:nvPr>
        </p:nvSpPr>
        <p:spPr>
          <a:prstGeom prst="rect">
            <a:avLst/>
          </a:prstGeom>
        </p:spPr>
        <p:txBody>
          <a:bodyPr/>
          <a:lstStyle/>
          <a:p>
            <a:pPr marL="217170" indent="-217170" defTabSz="868680">
              <a:spcBef>
                <a:spcPts val="900"/>
              </a:spcBef>
              <a:defRPr sz="2660"/>
            </a:pPr>
            <a:r>
              <a:t>Monitors are another means of displaying information from a model.</a:t>
            </a:r>
          </a:p>
          <a:p>
            <a:pPr marL="217170" indent="-217170" defTabSz="868680">
              <a:spcBef>
                <a:spcPts val="900"/>
              </a:spcBef>
              <a:defRPr sz="2660"/>
            </a:pPr>
            <a:r>
              <a:t>The same way we added the button the sliders and the plot, select the “Monitor”</a:t>
            </a:r>
          </a:p>
          <a:p>
            <a:pPr marL="217170" indent="-217170" defTabSz="868680">
              <a:spcBef>
                <a:spcPts val="900"/>
              </a:spcBef>
              <a:defRPr sz="2660"/>
            </a:pPr>
            <a:r>
              <a:t>Display name: </a:t>
            </a:r>
            <a:r>
              <a:rPr i="1"/>
              <a:t>Number of unhappy</a:t>
            </a:r>
          </a:p>
          <a:p>
            <a:pPr marL="217170" indent="-217170" defTabSz="868680">
              <a:spcBef>
                <a:spcPts val="900"/>
              </a:spcBef>
              <a:defRPr sz="2660"/>
            </a:pPr>
            <a:r>
              <a:t>Reported : </a:t>
            </a:r>
            <a:r>
              <a:rPr i="1"/>
              <a:t>count turtles with [ not happy? ]</a:t>
            </a:r>
          </a:p>
          <a:p>
            <a:pPr marL="217170" indent="-217170" defTabSz="868680">
              <a:spcBef>
                <a:spcPts val="900"/>
              </a:spcBef>
              <a:defRPr sz="2660"/>
            </a:pPr>
            <a:r>
              <a:t>Decimal places: </a:t>
            </a:r>
            <a:r>
              <a:rPr i="1"/>
              <a:t>3</a:t>
            </a:r>
          </a:p>
          <a:p>
            <a:pPr marL="217170" indent="-217170" defTabSz="868680">
              <a:spcBef>
                <a:spcPts val="900"/>
              </a:spcBef>
              <a:defRPr sz="2660"/>
            </a:pPr>
            <a:r>
              <a:t>Click</a:t>
            </a:r>
            <a:r>
              <a:rPr i="1"/>
              <a:t> “OK” </a:t>
            </a:r>
            <a:r>
              <a:t>to close the monitor</a:t>
            </a:r>
          </a:p>
          <a:p>
            <a:pPr marL="217170" indent="-217170" defTabSz="868680">
              <a:spcBef>
                <a:spcPts val="900"/>
              </a:spcBef>
              <a:defRPr sz="2660"/>
            </a:pPr>
            <a:r>
              <a:t>Repeat the process to show the turtle count etc.</a:t>
            </a:r>
          </a:p>
          <a:p>
            <a:pPr marL="651509" lvl="1" indent="-217170" defTabSz="868680">
              <a:spcBef>
                <a:spcPts val="900"/>
              </a:spcBef>
              <a:defRPr sz="2660"/>
            </a:pPr>
            <a:r>
              <a:t>i.e. count turtles, percent-unhappy</a:t>
            </a:r>
          </a:p>
        </p:txBody>
      </p:sp>
      <p:pic>
        <p:nvPicPr>
          <p:cNvPr id="328" name="image21.png" descr="image21.png"/>
          <p:cNvPicPr>
            <a:picLocks noChangeAspect="1"/>
          </p:cNvPicPr>
          <p:nvPr/>
        </p:nvPicPr>
        <p:blipFill>
          <a:blip r:embed="rId3"/>
          <a:stretch>
            <a:fillRect/>
          </a:stretch>
        </p:blipFill>
        <p:spPr>
          <a:xfrm>
            <a:off x="8191855" y="3792952"/>
            <a:ext cx="3657601" cy="2200276"/>
          </a:xfrm>
          <a:prstGeom prst="rect">
            <a:avLst/>
          </a:prstGeom>
          <a:ln w="12700">
            <a:miter lim="400000"/>
          </a:ln>
        </p:spPr>
      </p:pic>
    </p:spTree>
    <p:extLst>
      <p:ext uri="{BB962C8B-B14F-4D97-AF65-F5344CB8AC3E}">
        <p14:creationId xmlns:p14="http://schemas.microsoft.com/office/powerpoint/2010/main" val="3829026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image22.png" descr="image22.png"/>
          <p:cNvPicPr>
            <a:picLocks noChangeAspect="1"/>
          </p:cNvPicPr>
          <p:nvPr/>
        </p:nvPicPr>
        <p:blipFill>
          <a:blip r:embed="rId2"/>
          <a:stretch>
            <a:fillRect/>
          </a:stretch>
        </p:blipFill>
        <p:spPr>
          <a:xfrm>
            <a:off x="1662111" y="895350"/>
            <a:ext cx="8867776" cy="5600700"/>
          </a:xfrm>
          <a:prstGeom prst="rect">
            <a:avLst/>
          </a:prstGeom>
          <a:ln w="12700">
            <a:miter lim="400000"/>
          </a:ln>
        </p:spPr>
      </p:pic>
      <p:sp>
        <p:nvSpPr>
          <p:cNvPr id="4" name="Plot the Number of Percent similar">
            <a:extLst>
              <a:ext uri="{FF2B5EF4-FFF2-40B4-BE49-F238E27FC236}">
                <a16:creationId xmlns:a16="http://schemas.microsoft.com/office/drawing/2014/main" id="{E9586E71-0730-0B4E-AE28-BDBD95EC65E2}"/>
              </a:ext>
            </a:extLst>
          </p:cNvPr>
          <p:cNvSpPr txBox="1">
            <a:spLocks noGrp="1"/>
          </p:cNvSpPr>
          <p:nvPr>
            <p:ph type="title"/>
          </p:nvPr>
        </p:nvSpPr>
        <p:spPr>
          <a:xfrm>
            <a:off x="838199" y="0"/>
            <a:ext cx="10515600" cy="1325563"/>
          </a:xfrm>
          <a:prstGeom prst="rect">
            <a:avLst/>
          </a:prstGeom>
        </p:spPr>
        <p:txBody>
          <a:bodyPr/>
          <a:lstStyle/>
          <a:p>
            <a:r>
              <a:rPr lang="en-US" dirty="0"/>
              <a:t>What the Model Should Look Like Now</a:t>
            </a:r>
            <a:endParaRPr dirty="0"/>
          </a:p>
        </p:txBody>
      </p:sp>
    </p:spTree>
    <p:extLst>
      <p:ext uri="{BB962C8B-B14F-4D97-AF65-F5344CB8AC3E}">
        <p14:creationId xmlns:p14="http://schemas.microsoft.com/office/powerpoint/2010/main" val="1198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Improved Visualization"/>
          <p:cNvSpPr txBox="1">
            <a:spLocks noGrp="1"/>
          </p:cNvSpPr>
          <p:nvPr>
            <p:ph type="title"/>
          </p:nvPr>
        </p:nvSpPr>
        <p:spPr>
          <a:prstGeom prst="rect">
            <a:avLst/>
          </a:prstGeom>
        </p:spPr>
        <p:txBody>
          <a:bodyPr/>
          <a:lstStyle/>
          <a:p>
            <a:r>
              <a:t>Improved Visualization </a:t>
            </a:r>
          </a:p>
        </p:txBody>
      </p:sp>
      <p:sp>
        <p:nvSpPr>
          <p:cNvPr id="337" name="We need an option to distinguish unhappy agents from the others…"/>
          <p:cNvSpPr txBox="1">
            <a:spLocks noGrp="1"/>
          </p:cNvSpPr>
          <p:nvPr>
            <p:ph type="body" sz="quarter" idx="1"/>
          </p:nvPr>
        </p:nvSpPr>
        <p:spPr>
          <a:xfrm>
            <a:off x="838200" y="1825625"/>
            <a:ext cx="10515600" cy="1060450"/>
          </a:xfrm>
          <a:prstGeom prst="rect">
            <a:avLst/>
          </a:prstGeom>
        </p:spPr>
        <p:txBody>
          <a:bodyPr/>
          <a:lstStyle/>
          <a:p>
            <a:r>
              <a:t>We need an option to distinguish unhappy agents from the others</a:t>
            </a:r>
          </a:p>
          <a:p>
            <a:r>
              <a:t>Add the following code to the update-turtles procedure</a:t>
            </a:r>
          </a:p>
        </p:txBody>
      </p:sp>
      <p:pic>
        <p:nvPicPr>
          <p:cNvPr id="338" name="image23.png" descr="image23.png"/>
          <p:cNvPicPr>
            <a:picLocks noChangeAspect="1"/>
          </p:cNvPicPr>
          <p:nvPr/>
        </p:nvPicPr>
        <p:blipFill>
          <a:blip r:embed="rId3"/>
          <a:stretch>
            <a:fillRect/>
          </a:stretch>
        </p:blipFill>
        <p:spPr>
          <a:xfrm>
            <a:off x="1204155" y="3021011"/>
            <a:ext cx="8934451" cy="1156087"/>
          </a:xfrm>
          <a:prstGeom prst="rect">
            <a:avLst/>
          </a:prstGeom>
          <a:ln w="12700">
            <a:miter lim="400000"/>
          </a:ln>
        </p:spPr>
      </p:pic>
    </p:spTree>
    <p:extLst>
      <p:ext uri="{BB962C8B-B14F-4D97-AF65-F5344CB8AC3E}">
        <p14:creationId xmlns:p14="http://schemas.microsoft.com/office/powerpoint/2010/main" val="1908300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Improved Visualization"/>
          <p:cNvSpPr txBox="1">
            <a:spLocks noGrp="1"/>
          </p:cNvSpPr>
          <p:nvPr>
            <p:ph type="title"/>
          </p:nvPr>
        </p:nvSpPr>
        <p:spPr>
          <a:prstGeom prst="rect">
            <a:avLst/>
          </a:prstGeom>
        </p:spPr>
        <p:txBody>
          <a:bodyPr/>
          <a:lstStyle/>
          <a:p>
            <a:r>
              <a:t>Improved Visualization </a:t>
            </a:r>
          </a:p>
        </p:txBody>
      </p:sp>
      <p:sp>
        <p:nvSpPr>
          <p:cNvPr id="344" name="We need an option to distinguish unhappy agents from the others…"/>
          <p:cNvSpPr txBox="1">
            <a:spLocks noGrp="1"/>
          </p:cNvSpPr>
          <p:nvPr>
            <p:ph type="body" sz="quarter" idx="1"/>
          </p:nvPr>
        </p:nvSpPr>
        <p:spPr>
          <a:xfrm>
            <a:off x="838200" y="1825625"/>
            <a:ext cx="10515600" cy="1060450"/>
          </a:xfrm>
          <a:prstGeom prst="rect">
            <a:avLst/>
          </a:prstGeom>
        </p:spPr>
        <p:txBody>
          <a:bodyPr/>
          <a:lstStyle/>
          <a:p>
            <a:r>
              <a:t>We need an option to distinguish unhappy agents from the others</a:t>
            </a:r>
          </a:p>
          <a:p>
            <a:r>
              <a:t>Add the following code to the update-turtles procedure</a:t>
            </a:r>
          </a:p>
        </p:txBody>
      </p:sp>
      <p:pic>
        <p:nvPicPr>
          <p:cNvPr id="345" name="image24.png" descr="image24.png"/>
          <p:cNvPicPr>
            <a:picLocks noChangeAspect="1"/>
          </p:cNvPicPr>
          <p:nvPr/>
        </p:nvPicPr>
        <p:blipFill rotWithShape="1">
          <a:blip r:embed="rId2"/>
          <a:srcRect b="8662"/>
          <a:stretch/>
        </p:blipFill>
        <p:spPr>
          <a:xfrm>
            <a:off x="683172" y="3021011"/>
            <a:ext cx="11287126" cy="2427289"/>
          </a:xfrm>
          <a:prstGeom prst="rect">
            <a:avLst/>
          </a:prstGeom>
          <a:ln w="12700">
            <a:miter lim="400000"/>
          </a:ln>
        </p:spPr>
      </p:pic>
    </p:spTree>
    <p:extLst>
      <p:ext uri="{BB962C8B-B14F-4D97-AF65-F5344CB8AC3E}">
        <p14:creationId xmlns:p14="http://schemas.microsoft.com/office/powerpoint/2010/main" val="3376372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Improved Visualization"/>
          <p:cNvSpPr txBox="1">
            <a:spLocks noGrp="1"/>
          </p:cNvSpPr>
          <p:nvPr>
            <p:ph type="title"/>
          </p:nvPr>
        </p:nvSpPr>
        <p:spPr>
          <a:prstGeom prst="rect">
            <a:avLst/>
          </a:prstGeom>
        </p:spPr>
        <p:txBody>
          <a:bodyPr/>
          <a:lstStyle/>
          <a:p>
            <a:r>
              <a:t>Improved Visualization </a:t>
            </a:r>
          </a:p>
        </p:txBody>
      </p:sp>
      <p:sp>
        <p:nvSpPr>
          <p:cNvPr id="349" name="We need an option to distinguish unhappy agents from the others…"/>
          <p:cNvSpPr txBox="1">
            <a:spLocks noGrp="1"/>
          </p:cNvSpPr>
          <p:nvPr>
            <p:ph type="body" sz="quarter" idx="1"/>
          </p:nvPr>
        </p:nvSpPr>
        <p:spPr>
          <a:xfrm>
            <a:off x="838200" y="1825625"/>
            <a:ext cx="10515600" cy="1060450"/>
          </a:xfrm>
          <a:prstGeom prst="rect">
            <a:avLst/>
          </a:prstGeom>
        </p:spPr>
        <p:txBody>
          <a:bodyPr/>
          <a:lstStyle/>
          <a:p>
            <a:r>
              <a:t>We need an option to distinguish unhappy agents from the others</a:t>
            </a:r>
          </a:p>
          <a:p>
            <a:r>
              <a:t>Add the following code to the update-turtles procedure</a:t>
            </a:r>
          </a:p>
        </p:txBody>
      </p:sp>
      <p:pic>
        <p:nvPicPr>
          <p:cNvPr id="350" name="image24.png" descr="image24.png"/>
          <p:cNvPicPr>
            <a:picLocks noChangeAspect="1"/>
          </p:cNvPicPr>
          <p:nvPr/>
        </p:nvPicPr>
        <p:blipFill rotWithShape="1">
          <a:blip r:embed="rId2"/>
          <a:srcRect b="7416"/>
          <a:stretch/>
        </p:blipFill>
        <p:spPr>
          <a:xfrm>
            <a:off x="452435" y="2911712"/>
            <a:ext cx="11287126" cy="2460388"/>
          </a:xfrm>
          <a:prstGeom prst="rect">
            <a:avLst/>
          </a:prstGeom>
          <a:ln w="12700">
            <a:miter lim="400000"/>
          </a:ln>
        </p:spPr>
      </p:pic>
      <p:sp>
        <p:nvSpPr>
          <p:cNvPr id="351" name="Rectangle"/>
          <p:cNvSpPr/>
          <p:nvPr/>
        </p:nvSpPr>
        <p:spPr>
          <a:xfrm>
            <a:off x="838200" y="4307080"/>
            <a:ext cx="7699048" cy="478566"/>
          </a:xfrm>
          <a:prstGeom prst="rect">
            <a:avLst/>
          </a:prstGeom>
          <a:ln w="19050">
            <a:solidFill>
              <a:srgbClr val="FF0000"/>
            </a:solidFill>
            <a:miter/>
          </a:ln>
        </p:spPr>
        <p:txBody>
          <a:bodyPr lIns="45719" rIns="45719" anchor="ctr"/>
          <a:lstStyle/>
          <a:p>
            <a:pPr algn="ctr">
              <a:defRPr>
                <a:solidFill>
                  <a:srgbClr val="FFFFFF"/>
                </a:solidFill>
              </a:defRPr>
            </a:pPr>
            <a:endParaRPr/>
          </a:p>
        </p:txBody>
      </p:sp>
      <p:sp>
        <p:nvSpPr>
          <p:cNvPr id="353" name="Go back to Interface tab and click on set up"/>
          <p:cNvSpPr txBox="1"/>
          <p:nvPr/>
        </p:nvSpPr>
        <p:spPr>
          <a:xfrm>
            <a:off x="838199" y="5920447"/>
            <a:ext cx="10515601" cy="106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stStyle>
          <a:p>
            <a:r>
              <a:t>Go back to Interface tab and click on set up </a:t>
            </a:r>
          </a:p>
        </p:txBody>
      </p:sp>
    </p:spTree>
    <p:extLst>
      <p:ext uri="{BB962C8B-B14F-4D97-AF65-F5344CB8AC3E}">
        <p14:creationId xmlns:p14="http://schemas.microsoft.com/office/powerpoint/2010/main" val="234734320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9A0A-FC50-3F48-8125-E4C99EA5BC41}"/>
              </a:ext>
            </a:extLst>
          </p:cNvPr>
          <p:cNvSpPr>
            <a:spLocks noGrp="1"/>
          </p:cNvSpPr>
          <p:nvPr>
            <p:ph type="title"/>
          </p:nvPr>
        </p:nvSpPr>
        <p:spPr/>
        <p:txBody>
          <a:bodyPr/>
          <a:lstStyle/>
          <a:p>
            <a:r>
              <a:rPr lang="en-US" dirty="0"/>
              <a:t>Building a Segregation Model</a:t>
            </a:r>
          </a:p>
        </p:txBody>
      </p:sp>
      <p:sp>
        <p:nvSpPr>
          <p:cNvPr id="3" name="Content Placeholder 2">
            <a:extLst>
              <a:ext uri="{FF2B5EF4-FFF2-40B4-BE49-F238E27FC236}">
                <a16:creationId xmlns:a16="http://schemas.microsoft.com/office/drawing/2014/main" id="{4C3BBF4C-ACA2-0647-9672-F83907087975}"/>
              </a:ext>
            </a:extLst>
          </p:cNvPr>
          <p:cNvSpPr>
            <a:spLocks noGrp="1"/>
          </p:cNvSpPr>
          <p:nvPr>
            <p:ph idx="1"/>
          </p:nvPr>
        </p:nvSpPr>
        <p:spPr>
          <a:xfrm>
            <a:off x="838200" y="1825625"/>
            <a:ext cx="7269480" cy="4351338"/>
          </a:xfrm>
        </p:spPr>
        <p:txBody>
          <a:bodyPr>
            <a:normAutofit lnSpcReduction="10000"/>
          </a:bodyPr>
          <a:lstStyle/>
          <a:p>
            <a:r>
              <a:rPr lang="en-US" dirty="0"/>
              <a:t>Schelling’s (1971) Dynamic Model of Segregation</a:t>
            </a:r>
          </a:p>
          <a:p>
            <a:pPr lvl="1"/>
            <a:r>
              <a:rPr lang="en-US" dirty="0"/>
              <a:t>Segregation that results from discriminatory behavior (2 groups)</a:t>
            </a:r>
          </a:p>
          <a:p>
            <a:pPr lvl="2"/>
            <a:r>
              <a:rPr lang="en-US" dirty="0"/>
              <a:t>Race, Religion, Gender, …</a:t>
            </a:r>
          </a:p>
          <a:p>
            <a:pPr lvl="2"/>
            <a:r>
              <a:rPr lang="en-US" dirty="0"/>
              <a:t>Spatial proximity to other agents impacts model results</a:t>
            </a:r>
          </a:p>
          <a:p>
            <a:pPr lvl="1"/>
            <a:r>
              <a:rPr lang="en-US" dirty="0"/>
              <a:t>Individual agents care only about the composition of their own local neighborhood</a:t>
            </a:r>
          </a:p>
          <a:p>
            <a:r>
              <a:rPr lang="en-US" dirty="0"/>
              <a:t>The model, as implemented by Wilensky (1997a), is available in the NetLogo Models Library, under Sample Models -&gt; Social Science -&gt; Segregation.</a:t>
            </a:r>
          </a:p>
        </p:txBody>
      </p:sp>
      <p:sp>
        <p:nvSpPr>
          <p:cNvPr id="4" name="TextBox 3">
            <a:extLst>
              <a:ext uri="{FF2B5EF4-FFF2-40B4-BE49-F238E27FC236}">
                <a16:creationId xmlns:a16="http://schemas.microsoft.com/office/drawing/2014/main" id="{BB01C5C1-5C9D-3E4C-AD68-B5D858570289}"/>
              </a:ext>
            </a:extLst>
          </p:cNvPr>
          <p:cNvSpPr txBox="1"/>
          <p:nvPr/>
        </p:nvSpPr>
        <p:spPr>
          <a:xfrm>
            <a:off x="1250329" y="6311900"/>
            <a:ext cx="10103471" cy="369332"/>
          </a:xfrm>
          <a:prstGeom prst="rect">
            <a:avLst/>
          </a:prstGeom>
          <a:noFill/>
        </p:spPr>
        <p:txBody>
          <a:bodyPr wrap="none" rtlCol="0">
            <a:spAutoFit/>
          </a:bodyPr>
          <a:lstStyle/>
          <a:p>
            <a:r>
              <a:rPr lang="en-US"/>
              <a:t>Schelling, T.C. (1971), 'Dynamic Models of Segregation', </a:t>
            </a:r>
            <a:r>
              <a:rPr lang="en-US" i="1"/>
              <a:t>Journal of Mathematical Sociology</a:t>
            </a:r>
            <a:r>
              <a:rPr lang="en-US"/>
              <a:t>, 1(1): 143-186. </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85F05ADC-81F0-CC41-AC8B-CAA1E1ADDE99}"/>
              </a:ext>
            </a:extLst>
          </p:cNvPr>
          <p:cNvPicPr>
            <a:picLocks noChangeAspect="1"/>
          </p:cNvPicPr>
          <p:nvPr/>
        </p:nvPicPr>
        <p:blipFill rotWithShape="1">
          <a:blip r:embed="rId2"/>
          <a:srcRect r="18133"/>
          <a:stretch/>
        </p:blipFill>
        <p:spPr>
          <a:xfrm>
            <a:off x="8107680" y="2874752"/>
            <a:ext cx="3895344" cy="2253083"/>
          </a:xfrm>
          <a:prstGeom prst="rect">
            <a:avLst/>
          </a:prstGeom>
        </p:spPr>
      </p:pic>
    </p:spTree>
    <p:extLst>
      <p:ext uri="{BB962C8B-B14F-4D97-AF65-F5344CB8AC3E}">
        <p14:creationId xmlns:p14="http://schemas.microsoft.com/office/powerpoint/2010/main" val="2298695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image25.png" descr="image25.png"/>
          <p:cNvPicPr>
            <a:picLocks noChangeAspect="1"/>
          </p:cNvPicPr>
          <p:nvPr/>
        </p:nvPicPr>
        <p:blipFill>
          <a:blip r:embed="rId2"/>
          <a:stretch>
            <a:fillRect/>
          </a:stretch>
        </p:blipFill>
        <p:spPr>
          <a:xfrm>
            <a:off x="1538287" y="600075"/>
            <a:ext cx="9115426" cy="5657850"/>
          </a:xfrm>
          <a:prstGeom prst="rect">
            <a:avLst/>
          </a:prstGeom>
          <a:ln w="12700">
            <a:miter lim="400000"/>
          </a:ln>
        </p:spPr>
      </p:pic>
    </p:spTree>
    <p:extLst>
      <p:ext uri="{BB962C8B-B14F-4D97-AF65-F5344CB8AC3E}">
        <p14:creationId xmlns:p14="http://schemas.microsoft.com/office/powerpoint/2010/main" val="693104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EC03-144D-9240-BA79-5327A8BBA929}"/>
              </a:ext>
            </a:extLst>
          </p:cNvPr>
          <p:cNvSpPr>
            <a:spLocks noGrp="1"/>
          </p:cNvSpPr>
          <p:nvPr>
            <p:ph type="title"/>
          </p:nvPr>
        </p:nvSpPr>
        <p:spPr/>
        <p:txBody>
          <a:bodyPr/>
          <a:lstStyle/>
          <a:p>
            <a:r>
              <a:rPr lang="en-US" dirty="0"/>
              <a:t>That’s it!</a:t>
            </a:r>
          </a:p>
        </p:txBody>
      </p:sp>
      <p:sp>
        <p:nvSpPr>
          <p:cNvPr id="3" name="Content Placeholder 2">
            <a:extLst>
              <a:ext uri="{FF2B5EF4-FFF2-40B4-BE49-F238E27FC236}">
                <a16:creationId xmlns:a16="http://schemas.microsoft.com/office/drawing/2014/main" id="{3FCBA721-4916-9F43-AD4E-3E18AD8F5324}"/>
              </a:ext>
            </a:extLst>
          </p:cNvPr>
          <p:cNvSpPr>
            <a:spLocks noGrp="1"/>
          </p:cNvSpPr>
          <p:nvPr>
            <p:ph idx="1"/>
          </p:nvPr>
        </p:nvSpPr>
        <p:spPr/>
        <p:txBody>
          <a:bodyPr/>
          <a:lstStyle/>
          <a:p>
            <a:r>
              <a:rPr lang="en-US" dirty="0"/>
              <a:t>Now you can experiment with how density and %-similar-wanted impact the model results……..  </a:t>
            </a:r>
          </a:p>
        </p:txBody>
      </p:sp>
    </p:spTree>
    <p:extLst>
      <p:ext uri="{BB962C8B-B14F-4D97-AF65-F5344CB8AC3E}">
        <p14:creationId xmlns:p14="http://schemas.microsoft.com/office/powerpoint/2010/main" val="230831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6322-2D93-8C4D-9168-64C6A4542659}"/>
              </a:ext>
            </a:extLst>
          </p:cNvPr>
          <p:cNvSpPr>
            <a:spLocks noGrp="1"/>
          </p:cNvSpPr>
          <p:nvPr>
            <p:ph type="title"/>
          </p:nvPr>
        </p:nvSpPr>
        <p:spPr/>
        <p:txBody>
          <a:bodyPr/>
          <a:lstStyle/>
          <a:p>
            <a:r>
              <a:rPr lang="en-US" dirty="0"/>
              <a:t>More Information</a:t>
            </a:r>
          </a:p>
        </p:txBody>
      </p:sp>
      <p:sp>
        <p:nvSpPr>
          <p:cNvPr id="4" name="TextBox 3">
            <a:extLst>
              <a:ext uri="{FF2B5EF4-FFF2-40B4-BE49-F238E27FC236}">
                <a16:creationId xmlns:a16="http://schemas.microsoft.com/office/drawing/2014/main" id="{FD40349D-AAAD-EB47-AC44-EA452F22C17B}"/>
              </a:ext>
            </a:extLst>
          </p:cNvPr>
          <p:cNvSpPr txBox="1"/>
          <p:nvPr/>
        </p:nvSpPr>
        <p:spPr>
          <a:xfrm>
            <a:off x="6921500" y="584200"/>
            <a:ext cx="4286494" cy="369332"/>
          </a:xfrm>
          <a:prstGeom prst="rect">
            <a:avLst/>
          </a:prstGeom>
          <a:noFill/>
        </p:spPr>
        <p:txBody>
          <a:bodyPr wrap="none" rtlCol="0">
            <a:spAutoFit/>
          </a:bodyPr>
          <a:lstStyle/>
          <a:p>
            <a:r>
              <a:rPr lang="en-US" dirty="0">
                <a:hlinkClick r:id="rId2"/>
              </a:rPr>
              <a:t>http://ccl.northwestern.edu/netlogo/docs/</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B4DFEFEF-7FEB-EF40-B4D5-20D95397F5EF}"/>
              </a:ext>
            </a:extLst>
          </p:cNvPr>
          <p:cNvPicPr>
            <a:picLocks noChangeAspect="1"/>
          </p:cNvPicPr>
          <p:nvPr/>
        </p:nvPicPr>
        <p:blipFill>
          <a:blip r:embed="rId3"/>
          <a:stretch>
            <a:fillRect/>
          </a:stretch>
        </p:blipFill>
        <p:spPr>
          <a:xfrm>
            <a:off x="2429751" y="1608137"/>
            <a:ext cx="8140571" cy="4665663"/>
          </a:xfrm>
          <a:prstGeom prst="rect">
            <a:avLst/>
          </a:prstGeom>
        </p:spPr>
      </p:pic>
    </p:spTree>
    <p:extLst>
      <p:ext uri="{BB962C8B-B14F-4D97-AF65-F5344CB8AC3E}">
        <p14:creationId xmlns:p14="http://schemas.microsoft.com/office/powerpoint/2010/main" val="556573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6322-2D93-8C4D-9168-64C6A4542659}"/>
              </a:ext>
            </a:extLst>
          </p:cNvPr>
          <p:cNvSpPr>
            <a:spLocks noGrp="1"/>
          </p:cNvSpPr>
          <p:nvPr>
            <p:ph type="title"/>
          </p:nvPr>
        </p:nvSpPr>
        <p:spPr/>
        <p:txBody>
          <a:bodyPr/>
          <a:lstStyle/>
          <a:p>
            <a:r>
              <a:rPr lang="en-US" dirty="0"/>
              <a:t>More Information (</a:t>
            </a:r>
            <a:r>
              <a:rPr lang="en-US" dirty="0" err="1"/>
              <a:t>cont</a:t>
            </a:r>
            <a:r>
              <a:rPr lang="en-US" dirty="0"/>
              <a:t>)</a:t>
            </a:r>
          </a:p>
        </p:txBody>
      </p:sp>
      <p:sp>
        <p:nvSpPr>
          <p:cNvPr id="4" name="TextBox 3">
            <a:extLst>
              <a:ext uri="{FF2B5EF4-FFF2-40B4-BE49-F238E27FC236}">
                <a16:creationId xmlns:a16="http://schemas.microsoft.com/office/drawing/2014/main" id="{FD40349D-AAAD-EB47-AC44-EA452F22C17B}"/>
              </a:ext>
            </a:extLst>
          </p:cNvPr>
          <p:cNvSpPr txBox="1"/>
          <p:nvPr/>
        </p:nvSpPr>
        <p:spPr>
          <a:xfrm>
            <a:off x="6368607" y="180459"/>
            <a:ext cx="5652125" cy="369332"/>
          </a:xfrm>
          <a:prstGeom prst="rect">
            <a:avLst/>
          </a:prstGeom>
          <a:noFill/>
        </p:spPr>
        <p:txBody>
          <a:bodyPr wrap="none" rtlCol="0">
            <a:spAutoFit/>
          </a:bodyPr>
          <a:lstStyle/>
          <a:p>
            <a:r>
              <a:rPr lang="en-US" dirty="0">
                <a:hlinkClick r:id="rId2"/>
              </a:rPr>
              <a:t>http://ccl.northwestern.edu/netlogo/docs/dictionary.html</a:t>
            </a:r>
            <a:r>
              <a:rPr lang="en-US" dirty="0"/>
              <a:t> </a:t>
            </a:r>
          </a:p>
        </p:txBody>
      </p:sp>
      <p:pic>
        <p:nvPicPr>
          <p:cNvPr id="5" name="Picture 4" descr="A screenshot of a social media post&#10;&#10;Description automatically generated">
            <a:extLst>
              <a:ext uri="{FF2B5EF4-FFF2-40B4-BE49-F238E27FC236}">
                <a16:creationId xmlns:a16="http://schemas.microsoft.com/office/drawing/2014/main" id="{97DF88FD-BED3-5944-9705-D04DE8CDB582}"/>
              </a:ext>
            </a:extLst>
          </p:cNvPr>
          <p:cNvPicPr>
            <a:picLocks noChangeAspect="1"/>
          </p:cNvPicPr>
          <p:nvPr/>
        </p:nvPicPr>
        <p:blipFill>
          <a:blip r:embed="rId3"/>
          <a:stretch>
            <a:fillRect/>
          </a:stretch>
        </p:blipFill>
        <p:spPr>
          <a:xfrm>
            <a:off x="838200" y="1537571"/>
            <a:ext cx="10164627" cy="5166551"/>
          </a:xfrm>
          <a:prstGeom prst="rect">
            <a:avLst/>
          </a:prstGeom>
        </p:spPr>
      </p:pic>
    </p:spTree>
    <p:extLst>
      <p:ext uri="{BB962C8B-B14F-4D97-AF65-F5344CB8AC3E}">
        <p14:creationId xmlns:p14="http://schemas.microsoft.com/office/powerpoint/2010/main" val="4088825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9C7C-3AFB-C842-B758-8D611C84C595}"/>
              </a:ext>
            </a:extLst>
          </p:cNvPr>
          <p:cNvSpPr>
            <a:spLocks noGrp="1"/>
          </p:cNvSpPr>
          <p:nvPr>
            <p:ph type="title"/>
          </p:nvPr>
        </p:nvSpPr>
        <p:spPr/>
        <p:txBody>
          <a:bodyPr/>
          <a:lstStyle/>
          <a:p>
            <a:r>
              <a:rPr lang="en-US" dirty="0"/>
              <a:t>NetLogo Tutorials </a:t>
            </a:r>
          </a:p>
        </p:txBody>
      </p:sp>
      <p:sp>
        <p:nvSpPr>
          <p:cNvPr id="3" name="Content Placeholder 2">
            <a:extLst>
              <a:ext uri="{FF2B5EF4-FFF2-40B4-BE49-F238E27FC236}">
                <a16:creationId xmlns:a16="http://schemas.microsoft.com/office/drawing/2014/main" id="{FE18764F-6959-9E4C-971D-F80B27B585A3}"/>
              </a:ext>
            </a:extLst>
          </p:cNvPr>
          <p:cNvSpPr>
            <a:spLocks noGrp="1"/>
          </p:cNvSpPr>
          <p:nvPr>
            <p:ph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04179935-B704-FC44-BA68-20F93357499D}"/>
              </a:ext>
            </a:extLst>
          </p:cNvPr>
          <p:cNvPicPr>
            <a:picLocks noChangeAspect="1"/>
          </p:cNvPicPr>
          <p:nvPr/>
        </p:nvPicPr>
        <p:blipFill>
          <a:blip r:embed="rId2"/>
          <a:stretch>
            <a:fillRect/>
          </a:stretch>
        </p:blipFill>
        <p:spPr>
          <a:xfrm>
            <a:off x="838200" y="1573065"/>
            <a:ext cx="10555043" cy="4603898"/>
          </a:xfrm>
          <a:prstGeom prst="rect">
            <a:avLst/>
          </a:prstGeom>
        </p:spPr>
      </p:pic>
    </p:spTree>
    <p:extLst>
      <p:ext uri="{BB962C8B-B14F-4D97-AF65-F5344CB8AC3E}">
        <p14:creationId xmlns:p14="http://schemas.microsoft.com/office/powerpoint/2010/main" val="86695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8FE5-95BA-164A-AC64-366B91F079D2}"/>
              </a:ext>
            </a:extLst>
          </p:cNvPr>
          <p:cNvSpPr>
            <a:spLocks noGrp="1"/>
          </p:cNvSpPr>
          <p:nvPr>
            <p:ph type="title"/>
          </p:nvPr>
        </p:nvSpPr>
        <p:spPr/>
        <p:txBody>
          <a:bodyPr/>
          <a:lstStyle/>
          <a:p>
            <a:r>
              <a:rPr lang="en-US" dirty="0"/>
              <a:t>Segregation Model: Overview</a:t>
            </a:r>
          </a:p>
        </p:txBody>
      </p:sp>
      <p:sp>
        <p:nvSpPr>
          <p:cNvPr id="3" name="Content Placeholder 2">
            <a:extLst>
              <a:ext uri="{FF2B5EF4-FFF2-40B4-BE49-F238E27FC236}">
                <a16:creationId xmlns:a16="http://schemas.microsoft.com/office/drawing/2014/main" id="{0382B89F-C32D-C746-8CE2-A395BC5A569F}"/>
              </a:ext>
            </a:extLst>
          </p:cNvPr>
          <p:cNvSpPr>
            <a:spLocks noGrp="1"/>
          </p:cNvSpPr>
          <p:nvPr>
            <p:ph idx="1"/>
          </p:nvPr>
        </p:nvSpPr>
        <p:spPr>
          <a:xfrm>
            <a:off x="838200" y="1825625"/>
            <a:ext cx="4757928" cy="4351338"/>
          </a:xfrm>
        </p:spPr>
        <p:txBody>
          <a:bodyPr>
            <a:normAutofit fontScale="92500" lnSpcReduction="10000"/>
          </a:bodyPr>
          <a:lstStyle/>
          <a:p>
            <a:r>
              <a:rPr lang="en-US" b="1" dirty="0"/>
              <a:t>Purpose and process</a:t>
            </a:r>
          </a:p>
          <a:p>
            <a:r>
              <a:rPr lang="en-US" dirty="0"/>
              <a:t>Simulates the process by which spatial clusters of similar agents form over time</a:t>
            </a:r>
          </a:p>
          <a:p>
            <a:r>
              <a:rPr lang="en-US" dirty="0"/>
              <a:t>Via the actions of, individual decision-makers. </a:t>
            </a:r>
          </a:p>
          <a:p>
            <a:r>
              <a:rPr lang="en-US" dirty="0"/>
              <a:t>Agents remain (in which case they are satisfied) or move (when they are unhappy) </a:t>
            </a:r>
          </a:p>
          <a:p>
            <a:r>
              <a:rPr lang="en-US" dirty="0"/>
              <a:t>Results in aggregate patterns of segregation.</a:t>
            </a:r>
          </a:p>
        </p:txBody>
      </p:sp>
      <p:sp>
        <p:nvSpPr>
          <p:cNvPr id="4" name="TextBox 3">
            <a:extLst>
              <a:ext uri="{FF2B5EF4-FFF2-40B4-BE49-F238E27FC236}">
                <a16:creationId xmlns:a16="http://schemas.microsoft.com/office/drawing/2014/main" id="{C2B40FE6-092A-F14F-A3B8-5E46D36E937E}"/>
              </a:ext>
            </a:extLst>
          </p:cNvPr>
          <p:cNvSpPr txBox="1"/>
          <p:nvPr/>
        </p:nvSpPr>
        <p:spPr>
          <a:xfrm>
            <a:off x="6595874" y="2991410"/>
            <a:ext cx="4733988" cy="1754326"/>
          </a:xfrm>
          <a:prstGeom prst="rect">
            <a:avLst/>
          </a:prstGeom>
          <a:noFill/>
        </p:spPr>
        <p:txBody>
          <a:bodyPr wrap="none" rtlCol="0">
            <a:spAutoFit/>
          </a:bodyPr>
          <a:lstStyle/>
          <a:p>
            <a:r>
              <a:rPr lang="en-US" i="1" dirty="0">
                <a:solidFill>
                  <a:srgbClr val="408080"/>
                </a:solidFill>
                <a:latin typeface="Courier" pitchFamily="2" charset="0"/>
              </a:rPr>
              <a:t>;; unhappy turtles try a new spot</a:t>
            </a:r>
            <a:endParaRPr lang="en-US" dirty="0">
              <a:solidFill>
                <a:srgbClr val="408080"/>
              </a:solidFill>
              <a:latin typeface="Courier" pitchFamily="2" charset="0"/>
            </a:endParaRPr>
          </a:p>
          <a:p>
            <a:r>
              <a:rPr lang="en-US" b="1" dirty="0">
                <a:solidFill>
                  <a:srgbClr val="008000"/>
                </a:solidFill>
                <a:latin typeface="Courier" pitchFamily="2" charset="0"/>
              </a:rPr>
              <a:t>to</a:t>
            </a:r>
            <a:r>
              <a:rPr lang="en-US" dirty="0">
                <a:solidFill>
                  <a:srgbClr val="BBBBBB"/>
                </a:solidFill>
                <a:latin typeface="Courier" pitchFamily="2" charset="0"/>
              </a:rPr>
              <a:t> </a:t>
            </a:r>
            <a:r>
              <a:rPr lang="en-US" dirty="0">
                <a:latin typeface="Courier" pitchFamily="2" charset="0"/>
              </a:rPr>
              <a:t>move-unhappy-turtles</a:t>
            </a:r>
          </a:p>
          <a:p>
            <a:r>
              <a:rPr lang="en-US" dirty="0">
                <a:solidFill>
                  <a:srgbClr val="BBBBBB"/>
                </a:solidFill>
                <a:latin typeface="Courier" pitchFamily="2" charset="0"/>
              </a:rPr>
              <a:t>  </a:t>
            </a:r>
            <a:r>
              <a:rPr lang="en-US" b="1" dirty="0">
                <a:solidFill>
                  <a:srgbClr val="008000"/>
                </a:solidFill>
                <a:latin typeface="Courier" pitchFamily="2" charset="0"/>
              </a:rPr>
              <a:t>ask</a:t>
            </a:r>
            <a:r>
              <a:rPr lang="en-US" dirty="0">
                <a:solidFill>
                  <a:srgbClr val="BBBBBB"/>
                </a:solidFill>
                <a:latin typeface="Courier" pitchFamily="2" charset="0"/>
              </a:rPr>
              <a:t> </a:t>
            </a:r>
            <a:r>
              <a:rPr lang="en-US" dirty="0">
                <a:solidFill>
                  <a:srgbClr val="0000FF"/>
                </a:solidFill>
                <a:latin typeface="Courier" pitchFamily="2" charset="0"/>
              </a:rPr>
              <a:t>turtles</a:t>
            </a:r>
            <a:r>
              <a:rPr lang="en-US" dirty="0">
                <a:solidFill>
                  <a:srgbClr val="BBBBBB"/>
                </a:solidFill>
                <a:latin typeface="Courier" pitchFamily="2" charset="0"/>
              </a:rPr>
              <a:t> </a:t>
            </a:r>
            <a:r>
              <a:rPr lang="en-US" dirty="0">
                <a:solidFill>
                  <a:srgbClr val="0000FF"/>
                </a:solidFill>
                <a:latin typeface="Courier" pitchFamily="2" charset="0"/>
              </a:rPr>
              <a:t>with</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FF"/>
                </a:solidFill>
                <a:latin typeface="Courier" pitchFamily="2" charset="0"/>
              </a:rPr>
              <a:t>not</a:t>
            </a:r>
            <a:r>
              <a:rPr lang="en-US" dirty="0">
                <a:solidFill>
                  <a:srgbClr val="BBBBBB"/>
                </a:solidFill>
                <a:latin typeface="Courier" pitchFamily="2" charset="0"/>
              </a:rPr>
              <a:t> </a:t>
            </a:r>
            <a:r>
              <a:rPr lang="en-US" dirty="0">
                <a:solidFill>
                  <a:srgbClr val="000000"/>
                </a:solidFill>
                <a:latin typeface="Courier" pitchFamily="2" charset="0"/>
              </a:rPr>
              <a:t>happy?</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00FF"/>
              </a:solidFill>
              <a:latin typeface="Courier" pitchFamily="2" charset="0"/>
            </a:endParaRPr>
          </a:p>
          <a:p>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latin typeface="Courier" pitchFamily="2" charset="0"/>
              </a:rPr>
              <a:t>find-new-spot</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latin typeface="Courier" pitchFamily="2" charset="0"/>
            </a:endParaRPr>
          </a:p>
          <a:p>
            <a:r>
              <a:rPr lang="en-US" b="1" dirty="0">
                <a:solidFill>
                  <a:srgbClr val="008000"/>
                </a:solidFill>
                <a:latin typeface="Courier" pitchFamily="2" charset="0"/>
              </a:rPr>
              <a:t>end</a:t>
            </a:r>
            <a:endParaRPr lang="en-US" dirty="0">
              <a:solidFill>
                <a:srgbClr val="008000"/>
              </a:solidFill>
              <a:latin typeface="Courier" pitchFamily="2" charset="0"/>
            </a:endParaRPr>
          </a:p>
          <a:p>
            <a:endParaRPr lang="en-US" dirty="0"/>
          </a:p>
        </p:txBody>
      </p:sp>
    </p:spTree>
    <p:extLst>
      <p:ext uri="{BB962C8B-B14F-4D97-AF65-F5344CB8AC3E}">
        <p14:creationId xmlns:p14="http://schemas.microsoft.com/office/powerpoint/2010/main" val="367269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98CF-C87F-0744-9939-DCD39AFC40C1}"/>
              </a:ext>
            </a:extLst>
          </p:cNvPr>
          <p:cNvSpPr>
            <a:spLocks noGrp="1"/>
          </p:cNvSpPr>
          <p:nvPr>
            <p:ph type="title"/>
          </p:nvPr>
        </p:nvSpPr>
        <p:spPr>
          <a:xfrm>
            <a:off x="648929" y="629266"/>
            <a:ext cx="5127031" cy="1676603"/>
          </a:xfrm>
        </p:spPr>
        <p:txBody>
          <a:bodyPr>
            <a:normAutofit/>
          </a:bodyPr>
          <a:lstStyle/>
          <a:p>
            <a:r>
              <a:rPr lang="en-US" dirty="0"/>
              <a:t>Segregation Model: Overview</a:t>
            </a:r>
          </a:p>
        </p:txBody>
      </p:sp>
      <p:sp>
        <p:nvSpPr>
          <p:cNvPr id="3" name="Content Placeholder 2">
            <a:extLst>
              <a:ext uri="{FF2B5EF4-FFF2-40B4-BE49-F238E27FC236}">
                <a16:creationId xmlns:a16="http://schemas.microsoft.com/office/drawing/2014/main" id="{A636D95B-989E-704B-97B1-4E70618C1ADB}"/>
              </a:ext>
            </a:extLst>
          </p:cNvPr>
          <p:cNvSpPr>
            <a:spLocks noGrp="1"/>
          </p:cNvSpPr>
          <p:nvPr>
            <p:ph idx="1"/>
          </p:nvPr>
        </p:nvSpPr>
        <p:spPr>
          <a:xfrm>
            <a:off x="648930" y="2438400"/>
            <a:ext cx="5127029" cy="3785419"/>
          </a:xfrm>
        </p:spPr>
        <p:txBody>
          <a:bodyPr>
            <a:normAutofit/>
          </a:bodyPr>
          <a:lstStyle/>
          <a:p>
            <a:r>
              <a:rPr lang="en-US" sz="2600" b="1" dirty="0"/>
              <a:t>Data Collection and Evaluation Plan</a:t>
            </a:r>
          </a:p>
          <a:p>
            <a:pPr lvl="1"/>
            <a:r>
              <a:rPr lang="en-US" sz="2200" dirty="0"/>
              <a:t>The segregation model is typically deployed within a hypothetical context to explore the fundamental dynamics of behavior choice and segregation, rather than in an empirical setting. The hypothetical approach will be maintained here.</a:t>
            </a:r>
          </a:p>
          <a:p>
            <a:pPr marL="0" indent="0">
              <a:buNone/>
            </a:pPr>
            <a:endParaRPr lang="en-US" sz="2600" dirty="0"/>
          </a:p>
        </p:txBody>
      </p:sp>
      <p:pic>
        <p:nvPicPr>
          <p:cNvPr id="5" name="Picture 4" descr="A picture containing orange, building, blue, bright&#10;&#10;Description automatically generated">
            <a:extLst>
              <a:ext uri="{FF2B5EF4-FFF2-40B4-BE49-F238E27FC236}">
                <a16:creationId xmlns:a16="http://schemas.microsoft.com/office/drawing/2014/main" id="{B57ABE5F-4463-BA4E-A297-078004DCD5E6}"/>
              </a:ext>
            </a:extLst>
          </p:cNvPr>
          <p:cNvPicPr>
            <a:picLocks noChangeAspect="1"/>
          </p:cNvPicPr>
          <p:nvPr/>
        </p:nvPicPr>
        <p:blipFill rotWithShape="1">
          <a:blip r:embed="rId2"/>
          <a:srcRect r="2080" b="-1"/>
          <a:stretch/>
        </p:blipFill>
        <p:spPr>
          <a:xfrm>
            <a:off x="6090613" y="640082"/>
            <a:ext cx="5461724" cy="5577837"/>
          </a:xfrm>
          <a:prstGeom prst="rect">
            <a:avLst/>
          </a:prstGeom>
          <a:effectLst/>
        </p:spPr>
      </p:pic>
    </p:spTree>
    <p:extLst>
      <p:ext uri="{BB962C8B-B14F-4D97-AF65-F5344CB8AC3E}">
        <p14:creationId xmlns:p14="http://schemas.microsoft.com/office/powerpoint/2010/main" val="2713159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98CF-C87F-0744-9939-DCD39AFC40C1}"/>
              </a:ext>
            </a:extLst>
          </p:cNvPr>
          <p:cNvSpPr>
            <a:spLocks noGrp="1"/>
          </p:cNvSpPr>
          <p:nvPr>
            <p:ph type="title"/>
          </p:nvPr>
        </p:nvSpPr>
        <p:spPr>
          <a:xfrm>
            <a:off x="648930" y="263950"/>
            <a:ext cx="9775231" cy="1676603"/>
          </a:xfrm>
        </p:spPr>
        <p:txBody>
          <a:bodyPr>
            <a:normAutofit/>
          </a:bodyPr>
          <a:lstStyle/>
          <a:p>
            <a:r>
              <a:rPr lang="en-US" dirty="0"/>
              <a:t>Segregation Model: Overview</a:t>
            </a:r>
          </a:p>
        </p:txBody>
      </p:sp>
      <p:sp>
        <p:nvSpPr>
          <p:cNvPr id="3" name="Content Placeholder 2">
            <a:extLst>
              <a:ext uri="{FF2B5EF4-FFF2-40B4-BE49-F238E27FC236}">
                <a16:creationId xmlns:a16="http://schemas.microsoft.com/office/drawing/2014/main" id="{A636D95B-989E-704B-97B1-4E70618C1ADB}"/>
              </a:ext>
            </a:extLst>
          </p:cNvPr>
          <p:cNvSpPr>
            <a:spLocks noGrp="1"/>
          </p:cNvSpPr>
          <p:nvPr>
            <p:ph idx="1"/>
          </p:nvPr>
        </p:nvSpPr>
        <p:spPr>
          <a:xfrm>
            <a:off x="648930" y="1755887"/>
            <a:ext cx="5127029" cy="4809505"/>
          </a:xfrm>
        </p:spPr>
        <p:txBody>
          <a:bodyPr>
            <a:normAutofit/>
          </a:bodyPr>
          <a:lstStyle/>
          <a:p>
            <a:r>
              <a:rPr lang="en-US" sz="2600" b="1" dirty="0"/>
              <a:t>Visualization</a:t>
            </a:r>
          </a:p>
          <a:p>
            <a:pPr lvl="1"/>
            <a:r>
              <a:rPr lang="en-US" sz="2200" dirty="0"/>
              <a:t>As the focus is on the emergence of spatial clusters and the effect of agent contentment, visualizations will incorporate both of these aspects.</a:t>
            </a:r>
          </a:p>
          <a:p>
            <a:pPr lvl="1"/>
            <a:r>
              <a:rPr lang="en-US" sz="2200" dirty="0"/>
              <a:t>A </a:t>
            </a:r>
            <a:r>
              <a:rPr lang="en-US" sz="2200" b="1" dirty="0"/>
              <a:t>map</a:t>
            </a:r>
            <a:r>
              <a:rPr lang="en-US" sz="2200" dirty="0"/>
              <a:t> visualization will show how the distribution of the different types of agents evolves over time, </a:t>
            </a:r>
          </a:p>
          <a:p>
            <a:pPr lvl="1"/>
            <a:r>
              <a:rPr lang="en-US" sz="2200" dirty="0"/>
              <a:t>While </a:t>
            </a:r>
            <a:r>
              <a:rPr lang="en-US" sz="2200" b="1" dirty="0"/>
              <a:t>charts</a:t>
            </a:r>
            <a:r>
              <a:rPr lang="en-US" sz="2200" dirty="0"/>
              <a:t> can be used to show levels of contentment </a:t>
            </a:r>
          </a:p>
          <a:p>
            <a:pPr lvl="1"/>
            <a:r>
              <a:rPr lang="en-US" sz="2200" dirty="0"/>
              <a:t>The code to create the charts is straightforward:</a:t>
            </a:r>
          </a:p>
          <a:p>
            <a:pPr lvl="2"/>
            <a:r>
              <a:rPr lang="en-US" sz="1400" dirty="0">
                <a:latin typeface="Courier" pitchFamily="2" charset="0"/>
              </a:rPr>
              <a:t>plot count turtles with [not happy?]</a:t>
            </a:r>
          </a:p>
        </p:txBody>
      </p:sp>
      <p:pic>
        <p:nvPicPr>
          <p:cNvPr id="6" name="Picture 5" descr="A screenshot of a social media post&#10;&#10;Description automatically generated">
            <a:extLst>
              <a:ext uri="{FF2B5EF4-FFF2-40B4-BE49-F238E27FC236}">
                <a16:creationId xmlns:a16="http://schemas.microsoft.com/office/drawing/2014/main" id="{C2495336-0D02-794B-9A3A-6B86A968C81F}"/>
              </a:ext>
            </a:extLst>
          </p:cNvPr>
          <p:cNvPicPr>
            <a:picLocks noChangeAspect="1"/>
          </p:cNvPicPr>
          <p:nvPr/>
        </p:nvPicPr>
        <p:blipFill>
          <a:blip r:embed="rId2"/>
          <a:stretch>
            <a:fillRect/>
          </a:stretch>
        </p:blipFill>
        <p:spPr>
          <a:xfrm>
            <a:off x="5910538" y="2125219"/>
            <a:ext cx="6281462" cy="3601902"/>
          </a:xfrm>
          <a:prstGeom prst="rect">
            <a:avLst/>
          </a:prstGeom>
        </p:spPr>
      </p:pic>
      <p:sp>
        <p:nvSpPr>
          <p:cNvPr id="7" name="TextBox 6">
            <a:extLst>
              <a:ext uri="{FF2B5EF4-FFF2-40B4-BE49-F238E27FC236}">
                <a16:creationId xmlns:a16="http://schemas.microsoft.com/office/drawing/2014/main" id="{AF2584E0-6DD2-F049-927A-7B6972E7D1EC}"/>
              </a:ext>
            </a:extLst>
          </p:cNvPr>
          <p:cNvSpPr txBox="1"/>
          <p:nvPr/>
        </p:nvSpPr>
        <p:spPr>
          <a:xfrm>
            <a:off x="10241280" y="1755887"/>
            <a:ext cx="623889" cy="369332"/>
          </a:xfrm>
          <a:prstGeom prst="rect">
            <a:avLst/>
          </a:prstGeom>
          <a:noFill/>
        </p:spPr>
        <p:txBody>
          <a:bodyPr wrap="none" rtlCol="0">
            <a:spAutoFit/>
          </a:bodyPr>
          <a:lstStyle/>
          <a:p>
            <a:r>
              <a:rPr lang="en-US" b="1" dirty="0"/>
              <a:t>Map</a:t>
            </a:r>
          </a:p>
        </p:txBody>
      </p:sp>
      <p:sp>
        <p:nvSpPr>
          <p:cNvPr id="8" name="TextBox 7">
            <a:extLst>
              <a:ext uri="{FF2B5EF4-FFF2-40B4-BE49-F238E27FC236}">
                <a16:creationId xmlns:a16="http://schemas.microsoft.com/office/drawing/2014/main" id="{CF88A19E-4EAE-704C-B15B-C9BF86E9ADC1}"/>
              </a:ext>
            </a:extLst>
          </p:cNvPr>
          <p:cNvSpPr txBox="1"/>
          <p:nvPr/>
        </p:nvSpPr>
        <p:spPr>
          <a:xfrm>
            <a:off x="6416043" y="5727121"/>
            <a:ext cx="797013" cy="369332"/>
          </a:xfrm>
          <a:prstGeom prst="rect">
            <a:avLst/>
          </a:prstGeom>
          <a:noFill/>
        </p:spPr>
        <p:txBody>
          <a:bodyPr wrap="none" rtlCol="0">
            <a:spAutoFit/>
          </a:bodyPr>
          <a:lstStyle/>
          <a:p>
            <a:r>
              <a:rPr lang="en-US" b="1" dirty="0"/>
              <a:t>Charts</a:t>
            </a:r>
          </a:p>
        </p:txBody>
      </p:sp>
    </p:spTree>
    <p:extLst>
      <p:ext uri="{BB962C8B-B14F-4D97-AF65-F5344CB8AC3E}">
        <p14:creationId xmlns:p14="http://schemas.microsoft.com/office/powerpoint/2010/main" val="412778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93E4-60ED-CB4B-B790-DF281298CA95}"/>
              </a:ext>
            </a:extLst>
          </p:cNvPr>
          <p:cNvSpPr>
            <a:spLocks noGrp="1"/>
          </p:cNvSpPr>
          <p:nvPr>
            <p:ph type="title"/>
          </p:nvPr>
        </p:nvSpPr>
        <p:spPr/>
        <p:txBody>
          <a:bodyPr/>
          <a:lstStyle/>
          <a:p>
            <a:r>
              <a:rPr lang="en-US" dirty="0"/>
              <a:t>Segregation Model: Overview</a:t>
            </a:r>
          </a:p>
        </p:txBody>
      </p:sp>
      <p:sp>
        <p:nvSpPr>
          <p:cNvPr id="3" name="Content Placeholder 2">
            <a:extLst>
              <a:ext uri="{FF2B5EF4-FFF2-40B4-BE49-F238E27FC236}">
                <a16:creationId xmlns:a16="http://schemas.microsoft.com/office/drawing/2014/main" id="{F6F014E3-8940-284B-8D61-20C71D0769CC}"/>
              </a:ext>
            </a:extLst>
          </p:cNvPr>
          <p:cNvSpPr>
            <a:spLocks noGrp="1"/>
          </p:cNvSpPr>
          <p:nvPr>
            <p:ph idx="1"/>
          </p:nvPr>
        </p:nvSpPr>
        <p:spPr>
          <a:xfrm>
            <a:off x="838200" y="1690688"/>
            <a:ext cx="10515600" cy="4802187"/>
          </a:xfrm>
        </p:spPr>
        <p:txBody>
          <a:bodyPr/>
          <a:lstStyle/>
          <a:p>
            <a:r>
              <a:rPr lang="en-US" b="1" dirty="0"/>
              <a:t>Biases, Uncertainty and Assumptions</a:t>
            </a:r>
          </a:p>
          <a:p>
            <a:pPr lvl="1"/>
            <a:r>
              <a:rPr lang="en-US" dirty="0"/>
              <a:t>There are a variety of assumptions and simplifications within the model. </a:t>
            </a:r>
          </a:p>
          <a:p>
            <a:pPr lvl="1"/>
            <a:r>
              <a:rPr lang="en-US" dirty="0"/>
              <a:t>It is assumed that there exists a social and spatial environment where segregation emerges from simple choices relating to nearby agents at the expense of other factors. </a:t>
            </a:r>
          </a:p>
          <a:p>
            <a:pPr lvl="1"/>
            <a:r>
              <a:rPr lang="en-US" dirty="0"/>
              <a:t>This reduced complexity allows a clarity of understanding of the possible drivers of segregation that would be more difficult to isolate in a more complex model.</a:t>
            </a:r>
          </a:p>
          <a:p>
            <a:pPr lvl="1"/>
            <a:r>
              <a:rPr lang="en-US" dirty="0"/>
              <a:t>The aim is not to predict real-world phenomena, but rather to focus on the potential impacts of different behaviors on possible segregation patterns.</a:t>
            </a:r>
          </a:p>
        </p:txBody>
      </p:sp>
    </p:spTree>
    <p:extLst>
      <p:ext uri="{BB962C8B-B14F-4D97-AF65-F5344CB8AC3E}">
        <p14:creationId xmlns:p14="http://schemas.microsoft.com/office/powerpoint/2010/main" val="602013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3431</Words>
  <Application>Microsoft Macintosh PowerPoint</Application>
  <PresentationFormat>Widescreen</PresentationFormat>
  <Paragraphs>345</Paragraphs>
  <Slides>54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Courier</vt:lpstr>
      <vt:lpstr>Office Theme</vt:lpstr>
      <vt:lpstr>Chapter 3 Tutorial</vt:lpstr>
      <vt:lpstr>Learning Objectives</vt:lpstr>
      <vt:lpstr>Install NetLogo</vt:lpstr>
      <vt:lpstr>Design Framework</vt:lpstr>
      <vt:lpstr>Building a Segregation Model</vt:lpstr>
      <vt:lpstr>Segregation Model: Overview</vt:lpstr>
      <vt:lpstr>Segregation Model: Overview</vt:lpstr>
      <vt:lpstr>Segregation Model: Overview</vt:lpstr>
      <vt:lpstr>Segregation Model: Overview</vt:lpstr>
      <vt:lpstr>Segregation Model: World</vt:lpstr>
      <vt:lpstr>Segregation Model: World</vt:lpstr>
      <vt:lpstr>Segregation Model: World</vt:lpstr>
      <vt:lpstr>Segregation Model: World</vt:lpstr>
      <vt:lpstr>Segregation Model: World</vt:lpstr>
      <vt:lpstr>Segregation Model: Interactions</vt:lpstr>
      <vt:lpstr>Segregation Model: Interactions</vt:lpstr>
      <vt:lpstr>Segregation Model: Agents</vt:lpstr>
      <vt:lpstr>Segregation Model: Agents</vt:lpstr>
      <vt:lpstr>Segregation Model: Agents</vt:lpstr>
      <vt:lpstr>Segregation Model: Agents</vt:lpstr>
      <vt:lpstr>Digging Deeper into NetLogo</vt:lpstr>
      <vt:lpstr>NetLogo Data Structures</vt:lpstr>
      <vt:lpstr>NetLogo Coding Style and Conventions</vt:lpstr>
      <vt:lpstr>Now Lets Build the Segregation model!</vt:lpstr>
      <vt:lpstr>Set up</vt:lpstr>
      <vt:lpstr>Set up</vt:lpstr>
      <vt:lpstr>Turtles Variables</vt:lpstr>
      <vt:lpstr>Turtles Variables</vt:lpstr>
      <vt:lpstr>Set Up (2)</vt:lpstr>
      <vt:lpstr>Press Setup</vt:lpstr>
      <vt:lpstr>Update Turtles’ Variables</vt:lpstr>
      <vt:lpstr>Update Global Variables</vt:lpstr>
      <vt:lpstr>Update Global Variables</vt:lpstr>
      <vt:lpstr>Advance the System “go”</vt:lpstr>
      <vt:lpstr>PowerPoint Presentation</vt:lpstr>
      <vt:lpstr>Sliders</vt:lpstr>
      <vt:lpstr>Slider for Density</vt:lpstr>
      <vt:lpstr>Positioning the View</vt:lpstr>
      <vt:lpstr>The Interface Should Look Something Like This</vt:lpstr>
      <vt:lpstr>Go Forever</vt:lpstr>
      <vt:lpstr>Plot the Number of Unhappy Turtles</vt:lpstr>
      <vt:lpstr>Plot the Number of Unhappy Turtles</vt:lpstr>
      <vt:lpstr>Plot the Number of Percent similar</vt:lpstr>
      <vt:lpstr>Run the Model</vt:lpstr>
      <vt:lpstr>Monitor the Number of Turtles</vt:lpstr>
      <vt:lpstr>What the Model Should Look Like Now</vt:lpstr>
      <vt:lpstr>Improved Visualization </vt:lpstr>
      <vt:lpstr>Improved Visualization </vt:lpstr>
      <vt:lpstr>Improved Visualization </vt:lpstr>
      <vt:lpstr>PowerPoint Presentation</vt:lpstr>
      <vt:lpstr>That’s it!</vt:lpstr>
      <vt:lpstr>More Information</vt:lpstr>
      <vt:lpstr>More Information (cont)</vt:lpstr>
      <vt:lpstr>NetLogo Tutorials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Tutorial</dc:title>
  <dc:creator>Andrew T Crooks</dc:creator>
  <cp:lastModifiedBy>Andrew T Crooks</cp:lastModifiedBy>
  <cp:revision>28</cp:revision>
  <dcterms:created xsi:type="dcterms:W3CDTF">2020-01-21T20:34:20Z</dcterms:created>
  <dcterms:modified xsi:type="dcterms:W3CDTF">2020-01-22T00:57:21Z</dcterms:modified>
</cp:coreProperties>
</file>